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sldIdLst>
    <p:sldId id="256" r:id="rId3"/>
    <p:sldId id="259" r:id="rId4"/>
    <p:sldId id="258" r:id="rId5"/>
    <p:sldId id="286" r:id="rId6"/>
    <p:sldId id="287" r:id="rId8"/>
    <p:sldId id="288" r:id="rId9"/>
    <p:sldId id="260" r:id="rId10"/>
    <p:sldId id="257" r:id="rId11"/>
    <p:sldId id="261" r:id="rId12"/>
    <p:sldId id="262" r:id="rId13"/>
    <p:sldId id="263" r:id="rId14"/>
    <p:sldId id="264" r:id="rId15"/>
    <p:sldId id="267" r:id="rId16"/>
    <p:sldId id="268" r:id="rId17"/>
    <p:sldId id="269" r:id="rId18"/>
    <p:sldId id="272" r:id="rId19"/>
    <p:sldId id="273" r:id="rId20"/>
    <p:sldId id="289" r:id="rId21"/>
    <p:sldId id="271" r:id="rId22"/>
    <p:sldId id="274" r:id="rId23"/>
    <p:sldId id="275" r:id="rId24"/>
    <p:sldId id="291" r:id="rId25"/>
    <p:sldId id="276" r:id="rId26"/>
    <p:sldId id="290" r:id="rId27"/>
    <p:sldId id="277" r:id="rId28"/>
    <p:sldId id="284" r:id="rId29"/>
    <p:sldId id="285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  <a:srgbClr val="595959"/>
    <a:srgbClr val="F57B17"/>
    <a:srgbClr val="F6862A"/>
    <a:srgbClr val="893605"/>
    <a:srgbClr val="54202B"/>
    <a:srgbClr val="000000"/>
    <a:srgbClr val="C96009"/>
    <a:srgbClr val="C05B08"/>
    <a:srgbClr val="F9B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3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32479;&#35745;&#24180;&#25253;\2018&#24180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013779527559"/>
          <c:y val="0.115277777777778"/>
          <c:w val="0.769819553805775"/>
          <c:h val="0.7308799941673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企业数量（家）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黑体" panose="02010600030101010101" pitchFamily="49" charset="-122"/>
                    <a:ea typeface="黑体" panose="02010600030101010101" pitchFamily="49" charset="-122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Sheet1!$B$3:$B$5</c:f>
              <c:strCache>
                <c:ptCount val="3"/>
                <c:pt idx="0">
                  <c:v>大型企业</c:v>
                </c:pt>
                <c:pt idx="1">
                  <c:v>中型企业</c:v>
                </c:pt>
                <c:pt idx="2">
                  <c:v>小微企业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309</c:v>
                </c:pt>
                <c:pt idx="1">
                  <c:v>331</c:v>
                </c:pt>
                <c:pt idx="2">
                  <c:v>423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2362752"/>
        <c:axId val="172361216"/>
      </c:barChart>
      <c:catAx>
        <c:axId val="1723627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cs"/>
              </a:defRPr>
            </a:pPr>
          </a:p>
        </c:txPr>
        <c:crossAx val="172361216"/>
        <c:crosses val="autoZero"/>
        <c:auto val="1"/>
        <c:lblAlgn val="ctr"/>
        <c:lblOffset val="100"/>
        <c:noMultiLvlLbl val="0"/>
      </c:catAx>
      <c:valAx>
        <c:axId val="1723612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cs"/>
              </a:defRPr>
            </a:pPr>
          </a:p>
        </c:txPr>
        <c:crossAx val="172362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7788355494376"/>
          <c:y val="0.0562335666407436"/>
          <c:w val="0.262271512315625"/>
          <c:h val="0.0558247151282708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  <a:cs typeface="+mn-cs"/>
            </a:defRPr>
          </a:pPr>
        </a:p>
      </c:txPr>
    </c:legend>
    <c:plotVisOnly val="1"/>
    <c:dispBlanksAs val="gap"/>
    <c:showDLblsOverMax val="0"/>
  </c:chart>
  <c:spPr>
    <a:ln>
      <a:solidFill>
        <a:srgbClr val="595959"/>
      </a:solidFill>
      <a:prstDash val="sysDot"/>
    </a:ln>
  </c:spPr>
  <c:txPr>
    <a:bodyPr/>
    <a:lstStyle/>
    <a:p>
      <a:pPr>
        <a:defRPr lang="zh-CN" sz="1400">
          <a:latin typeface="黑体" panose="02010600030101010101" pitchFamily="49" charset="-122"/>
          <a:ea typeface="黑体" panose="02010600030101010101" pitchFamily="49" charset="-122"/>
        </a:defRPr>
      </a:pPr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Sheet2!$E$1</c:f>
              <c:strCache>
                <c:ptCount val="1"/>
                <c:pt idx="0">
                  <c:v>企业个数（家）</c:v>
                </c:pt>
              </c:strCache>
            </c:strRef>
          </c:tx>
          <c:spPr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黑体" panose="02010600030101010101" pitchFamily="49" charset="-122"/>
                    <a:ea typeface="黑体" panose="02010600030101010101" pitchFamily="49" charset="-122"/>
                    <a:cs typeface="Meiryo UI" pitchFamily="34" charset="-128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Sheet2!$D$29:$D$36</c:f>
              <c:strCache>
                <c:ptCount val="8"/>
                <c:pt idx="0">
                  <c:v>  北京汽车集团有限公司</c:v>
                </c:pt>
                <c:pt idx="1">
                  <c:v>  东风汽车集团有限公司</c:v>
                </c:pt>
                <c:pt idx="2">
                  <c:v>  山东省汽车行业协会</c:v>
                </c:pt>
                <c:pt idx="3">
                  <c:v>  新疆区机械电子工业行业管理办公室</c:v>
                </c:pt>
                <c:pt idx="4">
                  <c:v>  上海电气（集团）总公司</c:v>
                </c:pt>
                <c:pt idx="5">
                  <c:v>  上海汽车集团股份有限公司</c:v>
                </c:pt>
                <c:pt idx="6">
                  <c:v>  安徽省机械工业协会</c:v>
                </c:pt>
                <c:pt idx="7">
                  <c:v>  浙江省机械工业联合会</c:v>
                </c:pt>
              </c:strCache>
            </c:strRef>
          </c:cat>
          <c:val>
            <c:numRef>
              <c:f>Sheet2!$E$29:$E$36</c:f>
              <c:numCache>
                <c:formatCode>0_ </c:formatCode>
                <c:ptCount val="8"/>
                <c:pt idx="0">
                  <c:v>51</c:v>
                </c:pt>
                <c:pt idx="1">
                  <c:v>54</c:v>
                </c:pt>
                <c:pt idx="2">
                  <c:v>57</c:v>
                </c:pt>
                <c:pt idx="3">
                  <c:v>64</c:v>
                </c:pt>
                <c:pt idx="4">
                  <c:v>67</c:v>
                </c:pt>
                <c:pt idx="5">
                  <c:v>76</c:v>
                </c:pt>
                <c:pt idx="6">
                  <c:v>77</c:v>
                </c:pt>
                <c:pt idx="7">
                  <c:v>230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3040000"/>
        <c:axId val="173041536"/>
      </c:barChart>
      <c:catAx>
        <c:axId val="1730400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  <a:cs typeface="Meiryo UI" pitchFamily="34" charset="-128"/>
              </a:defRPr>
            </a:pPr>
          </a:p>
        </c:txPr>
        <c:crossAx val="173041536"/>
        <c:crosses val="autoZero"/>
        <c:auto val="1"/>
        <c:lblAlgn val="ctr"/>
        <c:lblOffset val="100"/>
        <c:noMultiLvlLbl val="0"/>
      </c:catAx>
      <c:valAx>
        <c:axId val="173041536"/>
        <c:scaling>
          <c:orientation val="minMax"/>
          <c:max val="250"/>
        </c:scaling>
        <c:delete val="0"/>
        <c:axPos val="b"/>
        <c:numFmt formatCode="0_ 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黑体" panose="02010600030101010101" pitchFamily="49" charset="-122"/>
                <a:ea typeface="黑体" panose="02010600030101010101" pitchFamily="49" charset="-122"/>
                <a:cs typeface="Meiryo UI" pitchFamily="34" charset="-128"/>
              </a:defRPr>
            </a:pPr>
          </a:p>
        </c:txPr>
        <c:crossAx val="173040000"/>
        <c:crosses val="autoZero"/>
        <c:crossBetween val="between"/>
        <c:majorUnit val="50"/>
      </c:valAx>
    </c:plotArea>
    <c:legend>
      <c:legendPos val="t"/>
      <c:layout>
        <c:manualLayout>
          <c:xMode val="edge"/>
          <c:yMode val="edge"/>
          <c:x val="0.604444514216617"/>
          <c:y val="0.0503893442039204"/>
          <c:w val="0.263333333333333"/>
          <c:h val="0.073611111111111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/>
              </a:solidFill>
              <a:latin typeface="黑体" panose="02010600030101010101" pitchFamily="49" charset="-122"/>
              <a:ea typeface="黑体" panose="02010600030101010101" pitchFamily="49" charset="-122"/>
              <a:cs typeface="Meiryo UI" pitchFamily="34" charset="-128"/>
            </a:defRPr>
          </a:pPr>
        </a:p>
      </c:txPr>
    </c:legend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  <a:prstDash val="sysDot"/>
    </a:ln>
  </c:spPr>
  <c:txPr>
    <a:bodyPr/>
    <a:lstStyle/>
    <a:p>
      <a:pPr>
        <a:defRPr lang="zh-CN">
          <a:latin typeface="黑体" panose="02010600030101010101" pitchFamily="49" charset="-122"/>
          <a:ea typeface="黑体" panose="02010600030101010101" pitchFamily="49" charset="-122"/>
          <a:cs typeface="Meiryo UI" pitchFamily="34" charset="-128"/>
        </a:defRPr>
      </a:pPr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0.85366</cdr:x>
      <cdr:y>0.16667</cdr:y>
    </cdr:from>
    <cdr:to>
      <cdr:x>0.88866</cdr:x>
      <cdr:y>0.81667</cdr:y>
    </cdr:to>
    <cdr:sp>
      <cdr:nvSpPr>
        <cdr:cNvPr id="2" name="右大括号 1"/>
        <cdr:cNvSpPr/>
      </cdr:nvSpPr>
      <cdr:spPr xmlns:a="http://schemas.openxmlformats.org/drawingml/2006/main">
        <a:xfrm xmlns:a="http://schemas.openxmlformats.org/drawingml/2006/main">
          <a:off x="5040560" y="540060"/>
          <a:ext cx="206663" cy="2106234"/>
        </a:xfrm>
        <a:prstGeom xmlns:a="http://schemas.openxmlformats.org/drawingml/2006/main" prst="rightBrace">
          <a:avLst/>
        </a:prstGeom>
        <a:ln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 xmlns:a="http://schemas.openxmlformats.org/drawingml/2006/main">
        <a:bodyPr vertOverflow="clip" vert="horz" wrap="none" lIns="45720" tIns="45720" rIns="45720" bIns="45720" anchor="t" anchorCtr="0">
          <a:normAutofit/>
        </a:bodyPr>
        <a:lstStyle/>
        <a:p>
          <a:endParaRPr lang="zh-CN"/>
        </a:p>
      </cdr:txBody>
    </cdr:sp>
  </cdr:relSizeAnchor>
  <cdr:relSizeAnchor xmlns:cdr="http://schemas.openxmlformats.org/drawingml/2006/chartDrawing">
    <cdr:from>
      <cdr:x>0.89216</cdr:x>
      <cdr:y>0.44928</cdr:y>
    </cdr:from>
    <cdr:to>
      <cdr:x>0.9902</cdr:x>
      <cdr:y>0.50725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6552728" y="2232248"/>
          <a:ext cx="720080" cy="288033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altLang="zh-CN" sz="1000" dirty="0" smtClean="0">
              <a:latin typeface="黑体" panose="02010600030101010101" pitchFamily="49" charset="-122"/>
              <a:ea typeface="黑体" panose="02010600030101010101" pitchFamily="49" charset="-122"/>
            </a:rPr>
            <a:t>1063</a:t>
          </a:r>
          <a:r>
            <a:rPr lang="zh-CN" altLang="en-US" sz="1000" dirty="0" smtClean="0">
              <a:latin typeface="黑体" panose="02010600030101010101" pitchFamily="49" charset="-122"/>
              <a:ea typeface="黑体" panose="02010600030101010101" pitchFamily="49" charset="-122"/>
            </a:rPr>
            <a:t>家</a:t>
          </a:r>
          <a:endParaRPr lang="en-US" altLang="zh-CN" sz="1000" dirty="0">
            <a:latin typeface="黑体" panose="02010600030101010101" pitchFamily="49" charset="-122"/>
            <a:ea typeface="黑体" panose="02010600030101010101" pitchFamily="49" charset="-122"/>
          </a:endParaRPr>
        </a:p>
        <a:p>
          <a:pPr algn="ctr"/>
          <a:endParaRPr lang="zh-CN" altLang="en-US" sz="1000" dirty="0">
            <a:latin typeface="黑体" panose="02010600030101010101" pitchFamily="49" charset="-122"/>
            <a:ea typeface="黑体" panose="02010600030101010101" pitchFamily="49" charset="-122"/>
          </a:endParaRPr>
        </a:p>
      </cdr:txBody>
    </cdr:sp>
  </cdr:relSizeAnchor>
  <cdr:relSizeAnchor xmlns:cdr="http://schemas.openxmlformats.org/drawingml/2006/chartDrawing">
    <cdr:from>
      <cdr:x>0.51667</cdr:x>
      <cdr:y>0.83611</cdr:y>
    </cdr:from>
    <cdr:to>
      <cdr:x>0.62667</cdr:x>
      <cdr:y>0.90857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3794846" y="4154256"/>
          <a:ext cx="807930" cy="360000"/>
        </a:xfrm>
        <a:prstGeom xmlns:a="http://schemas.openxmlformats.org/drawingml/2006/main" prst="rect">
          <a:avLst/>
        </a:prstGeom>
        <a:ln>
          <a:solidFill>
            <a:schemeClr val="tx1">
              <a:lumMod val="50000"/>
              <a:lumOff val="50000"/>
            </a:schemeClr>
          </a:solidFill>
        </a:ln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altLang="zh-CN" sz="1200" dirty="0">
              <a:latin typeface="黑体" panose="02010600030101010101" pitchFamily="49" charset="-122"/>
              <a:ea typeface="黑体" panose="02010600030101010101" pitchFamily="49" charset="-122"/>
            </a:rPr>
            <a:t>29.1%   </a:t>
          </a:r>
          <a:endParaRPr lang="zh-CN" altLang="en-US" sz="1200" dirty="0">
            <a:latin typeface="黑体" panose="02010600030101010101" pitchFamily="49" charset="-122"/>
            <a:ea typeface="黑体" panose="02010600030101010101" pitchFamily="49" charset="-122"/>
          </a:endParaRPr>
        </a:p>
      </cdr:txBody>
    </cdr:sp>
  </cdr:relSizeAnchor>
  <cdr:relSizeAnchor xmlns:cdr="http://schemas.openxmlformats.org/drawingml/2006/chartDrawing">
    <cdr:from>
      <cdr:x>0.66</cdr:x>
      <cdr:y>0.84167</cdr:y>
    </cdr:from>
    <cdr:to>
      <cdr:x>0.77</cdr:x>
      <cdr:y>0.91413</cdr:y>
    </cdr:to>
    <cdr:sp>
      <cdr:nvSpPr>
        <cdr:cNvPr id="5" name="矩形 4"/>
        <cdr:cNvSpPr/>
      </cdr:nvSpPr>
      <cdr:spPr xmlns:a="http://schemas.openxmlformats.org/drawingml/2006/main">
        <a:xfrm xmlns:a="http://schemas.openxmlformats.org/drawingml/2006/main">
          <a:off x="4847579" y="4181881"/>
          <a:ext cx="807929" cy="360000"/>
        </a:xfrm>
        <a:prstGeom xmlns:a="http://schemas.openxmlformats.org/drawingml/2006/main" prst="rect">
          <a:avLst/>
        </a:prstGeom>
        <a:ln>
          <a:solidFill>
            <a:schemeClr val="tx1">
              <a:lumMod val="50000"/>
              <a:lumOff val="50000"/>
            </a:schemeClr>
          </a:solidFill>
        </a:ln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altLang="zh-CN" sz="1200" dirty="0">
              <a:latin typeface="黑体" panose="02010600030101010101" pitchFamily="49" charset="-122"/>
              <a:ea typeface="黑体" panose="02010600030101010101" pitchFamily="49" charset="-122"/>
            </a:rPr>
            <a:t>31.1%   </a:t>
          </a:r>
          <a:endParaRPr lang="zh-CN" altLang="en-US" sz="1200" dirty="0">
            <a:latin typeface="黑体" panose="02010600030101010101" pitchFamily="49" charset="-122"/>
            <a:ea typeface="黑体" panose="02010600030101010101" pitchFamily="49" charset="-122"/>
          </a:endParaRPr>
        </a:p>
      </cdr:txBody>
    </cdr:sp>
  </cdr:relSizeAnchor>
  <cdr:relSizeAnchor xmlns:cdr="http://schemas.openxmlformats.org/drawingml/2006/chartDrawing">
    <cdr:from>
      <cdr:x>0.80167</cdr:x>
      <cdr:y>0.83889</cdr:y>
    </cdr:from>
    <cdr:to>
      <cdr:x>0.91167</cdr:x>
      <cdr:y>0.91135</cdr:y>
    </cdr:to>
    <cdr:sp>
      <cdr:nvSpPr>
        <cdr:cNvPr id="6" name="矩形 5"/>
        <cdr:cNvSpPr/>
      </cdr:nvSpPr>
      <cdr:spPr xmlns:a="http://schemas.openxmlformats.org/drawingml/2006/main">
        <a:xfrm xmlns:a="http://schemas.openxmlformats.org/drawingml/2006/main">
          <a:off x="5888119" y="4168069"/>
          <a:ext cx="807929" cy="360000"/>
        </a:xfrm>
        <a:prstGeom xmlns:a="http://schemas.openxmlformats.org/drawingml/2006/main" prst="rect">
          <a:avLst/>
        </a:prstGeom>
        <a:ln>
          <a:solidFill>
            <a:schemeClr val="tx1">
              <a:lumMod val="50000"/>
              <a:lumOff val="50000"/>
            </a:schemeClr>
          </a:solidFill>
        </a:ln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altLang="zh-CN" sz="1200" dirty="0">
              <a:latin typeface="黑体" panose="02010600030101010101" pitchFamily="49" charset="-122"/>
              <a:ea typeface="黑体" panose="02010600030101010101" pitchFamily="49" charset="-122"/>
            </a:rPr>
            <a:t>39.8%   </a:t>
          </a:r>
          <a:endParaRPr lang="zh-CN" altLang="en-US" sz="1200" dirty="0">
            <a:latin typeface="黑体" panose="02010600030101010101" pitchFamily="49" charset="-122"/>
            <a:ea typeface="黑体" panose="02010600030101010101" pitchFamily="49" charset="-122"/>
          </a:endParaRPr>
        </a:p>
      </cdr:txBody>
    </cdr:sp>
  </cdr:relSizeAnchor>
  <cdr:relSizeAnchor xmlns:cdr="http://schemas.openxmlformats.org/drawingml/2006/chartDrawing">
    <cdr:from>
      <cdr:x>0.91463</cdr:x>
      <cdr:y>0.83333</cdr:y>
    </cdr:from>
    <cdr:to>
      <cdr:x>1</cdr:x>
      <cdr:y>0.92222</cdr:y>
    </cdr:to>
    <cdr:sp>
      <cdr:nvSpPr>
        <cdr:cNvPr id="7" name="矩形 6"/>
        <cdr:cNvSpPr/>
      </cdr:nvSpPr>
      <cdr:spPr xmlns:a="http://schemas.openxmlformats.org/drawingml/2006/main">
        <a:xfrm xmlns:a="http://schemas.openxmlformats.org/drawingml/2006/main">
          <a:off x="5400600" y="2700300"/>
          <a:ext cx="504056" cy="288032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zh-CN" altLang="en-US" sz="1100" dirty="0" smtClean="0">
              <a:latin typeface="黑体" panose="02010600030101010101" pitchFamily="49" charset="-122"/>
              <a:ea typeface="黑体" panose="02010600030101010101" pitchFamily="49" charset="-122"/>
            </a:rPr>
            <a:t>占比</a:t>
          </a:r>
          <a:endParaRPr lang="zh-CN" altLang="en-US" sz="1100" dirty="0">
            <a:latin typeface="黑体" panose="02010600030101010101" pitchFamily="49" charset="-122"/>
            <a:ea typeface="黑体" panose="02010600030101010101" pitchFamily="49" charset="-122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76B93-9442-486A-8944-78B84972E4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2FCE3-809F-41F6-B7D0-2B0B7E1C5B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2FCE3-809F-41F6-B7D0-2B0B7E1C5B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6489-385E-4ECA-9386-1E986E1258B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8C6B-0FF8-4B12-9F22-506D6D7C533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6ED08-F103-4C86-84F3-266DEC46771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8BD9-9794-4C77-B404-6BBAF4989C3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87D47-327C-4F1B-B4E8-DB97A5FA281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EB3C8-72AE-45BE-84C4-6EBE5216D7F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2E45-81F6-4787-9FC3-E835422EE934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2740-BE13-48A2-955D-3DCB4E0E0F50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342E7-03F6-4406-AF31-76FCCD67185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097E-4DAB-4DAD-876B-61A73EE9648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4893-DC16-4BD1-9EC5-A8B7024814E8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743BC-AB0F-42F0-8831-ACB86FA86E9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jxgy.miic.com.cn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1597819"/>
            <a:ext cx="7200800" cy="110251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年重点企业年报总结及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年年报工作布置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27984" y="123478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03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指标异常说明缺失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r"/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584" y="1370506"/>
            <a:ext cx="7488832" cy="216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报表审核中，存在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项目填报缺失、重大合理变故无说明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等情况，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还有个别企业财务情况表漏填，致使企业不能参加汇总被退回。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华文细黑" pitchFamily="2" charset="-122"/>
                <a:ea typeface="华文细黑" pitchFamily="2" charset="-122"/>
                <a:cs typeface="宋体" panose="02010600030101010101" pitchFamily="2" charset="-122"/>
              </a:rPr>
              <a:t>总之，填报质量是年报汇总成果的基础，还需要我们共同努力，严格把关。</a:t>
            </a:r>
            <a:endParaRPr kumimoji="0" lang="zh-CN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华文细黑" pitchFamily="2" charset="-122"/>
              <a:ea typeface="华文细黑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43608" y="1426013"/>
            <a:ext cx="2462737" cy="1845853"/>
            <a:chOff x="3548816" y="1426013"/>
            <a:chExt cx="2462737" cy="1845853"/>
          </a:xfrm>
        </p:grpSpPr>
        <p:sp>
          <p:nvSpPr>
            <p:cNvPr id="5" name="燕尾形 3"/>
            <p:cNvSpPr/>
            <p:nvPr/>
          </p:nvSpPr>
          <p:spPr>
            <a:xfrm rot="16200000">
              <a:off x="4571071" y="1356377"/>
              <a:ext cx="417815" cy="557087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燕尾形 3"/>
            <p:cNvSpPr/>
            <p:nvPr/>
          </p:nvSpPr>
          <p:spPr>
            <a:xfrm>
              <a:off x="5454466" y="2140796"/>
              <a:ext cx="557087" cy="41781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燕尾形 3"/>
            <p:cNvSpPr/>
            <p:nvPr/>
          </p:nvSpPr>
          <p:spPr>
            <a:xfrm rot="16200000" flipH="1" flipV="1">
              <a:off x="4571071" y="2784415"/>
              <a:ext cx="417815" cy="557087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燕尾形 3"/>
            <p:cNvSpPr/>
            <p:nvPr/>
          </p:nvSpPr>
          <p:spPr>
            <a:xfrm flipH="1">
              <a:off x="3548816" y="2139268"/>
              <a:ext cx="557087" cy="41781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3"/>
            <p:cNvSpPr/>
            <p:nvPr/>
          </p:nvSpPr>
          <p:spPr>
            <a:xfrm rot="13500000">
              <a:off x="3896995" y="1564462"/>
              <a:ext cx="417815" cy="557087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燕尾形 3"/>
            <p:cNvSpPr/>
            <p:nvPr/>
          </p:nvSpPr>
          <p:spPr>
            <a:xfrm rot="8100000" flipH="1">
              <a:off x="5173900" y="1634920"/>
              <a:ext cx="557087" cy="41781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燕尾形 3"/>
            <p:cNvSpPr/>
            <p:nvPr/>
          </p:nvSpPr>
          <p:spPr>
            <a:xfrm rot="8100000" flipV="1">
              <a:off x="3827359" y="2645143"/>
              <a:ext cx="557087" cy="417815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燕尾形 3"/>
            <p:cNvSpPr/>
            <p:nvPr/>
          </p:nvSpPr>
          <p:spPr>
            <a:xfrm rot="13500000" flipH="1" flipV="1">
              <a:off x="5243536" y="2575507"/>
              <a:ext cx="417815" cy="557087"/>
            </a:xfrm>
            <a:custGeom>
              <a:avLst/>
              <a:gdLst>
                <a:gd name="connsiteX0" fmla="*/ 0 w 1368152"/>
                <a:gd name="connsiteY0" fmla="*/ 0 h 1368152"/>
                <a:gd name="connsiteX1" fmla="*/ 684076 w 1368152"/>
                <a:gd name="connsiteY1" fmla="*/ 0 h 1368152"/>
                <a:gd name="connsiteX2" fmla="*/ 1368152 w 1368152"/>
                <a:gd name="connsiteY2" fmla="*/ 684076 h 1368152"/>
                <a:gd name="connsiteX3" fmla="*/ 684076 w 1368152"/>
                <a:gd name="connsiteY3" fmla="*/ 1368152 h 1368152"/>
                <a:gd name="connsiteX4" fmla="*/ 0 w 1368152"/>
                <a:gd name="connsiteY4" fmla="*/ 1368152 h 1368152"/>
                <a:gd name="connsiteX5" fmla="*/ 684076 w 1368152"/>
                <a:gd name="connsiteY5" fmla="*/ 684076 h 1368152"/>
                <a:gd name="connsiteX6" fmla="*/ 0 w 1368152"/>
                <a:gd name="connsiteY6" fmla="*/ 0 h 1368152"/>
                <a:gd name="connsiteX0-1" fmla="*/ 0 w 1368152"/>
                <a:gd name="connsiteY0-2" fmla="*/ 0 h 1368152"/>
                <a:gd name="connsiteX1-3" fmla="*/ 1368152 w 1368152"/>
                <a:gd name="connsiteY1-4" fmla="*/ 684076 h 1368152"/>
                <a:gd name="connsiteX2-5" fmla="*/ 684076 w 1368152"/>
                <a:gd name="connsiteY2-6" fmla="*/ 1368152 h 1368152"/>
                <a:gd name="connsiteX3-7" fmla="*/ 0 w 1368152"/>
                <a:gd name="connsiteY3-8" fmla="*/ 1368152 h 1368152"/>
                <a:gd name="connsiteX4-9" fmla="*/ 684076 w 1368152"/>
                <a:gd name="connsiteY4-10" fmla="*/ 684076 h 1368152"/>
                <a:gd name="connsiteX5-11" fmla="*/ 0 w 1368152"/>
                <a:gd name="connsiteY5-12" fmla="*/ 0 h 1368152"/>
                <a:gd name="connsiteX0-13" fmla="*/ 0 w 1368152"/>
                <a:gd name="connsiteY0-14" fmla="*/ 0 h 1368152"/>
                <a:gd name="connsiteX1-15" fmla="*/ 1368152 w 1368152"/>
                <a:gd name="connsiteY1-16" fmla="*/ 684076 h 1368152"/>
                <a:gd name="connsiteX2-17" fmla="*/ 0 w 1368152"/>
                <a:gd name="connsiteY2-18" fmla="*/ 1368152 h 1368152"/>
                <a:gd name="connsiteX3-19" fmla="*/ 684076 w 1368152"/>
                <a:gd name="connsiteY3-20" fmla="*/ 684076 h 1368152"/>
                <a:gd name="connsiteX4-21" fmla="*/ 0 w 1368152"/>
                <a:gd name="connsiteY4-22" fmla="*/ 0 h 136815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68152" h="1368152">
                  <a:moveTo>
                    <a:pt x="0" y="0"/>
                  </a:moveTo>
                  <a:lnTo>
                    <a:pt x="1368152" y="684076"/>
                  </a:lnTo>
                  <a:lnTo>
                    <a:pt x="0" y="1368152"/>
                  </a:lnTo>
                  <a:lnTo>
                    <a:pt x="684076" y="684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068886" y="1923678"/>
              <a:ext cx="14221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595959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上报时间</a:t>
              </a:r>
              <a:endParaRPr lang="en-US" altLang="zh-CN" sz="2400" b="1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rgbClr val="595959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说明</a:t>
              </a:r>
              <a:endParaRPr lang="zh-CN" altLang="en-US" sz="2400" b="1" dirty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81919" y="141480"/>
            <a:ext cx="35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三、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年年报工作布置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558637" y="2075513"/>
            <a:ext cx="4695517" cy="5847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2019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3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1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日至</a:t>
            </a:r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5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月</a:t>
            </a:r>
            <a:r>
              <a:rPr lang="en-US" altLang="zh-CN" sz="3200" b="1" dirty="0" smtClean="0">
                <a:latin typeface="华文细黑" pitchFamily="2" charset="-122"/>
                <a:ea typeface="华文细黑" pitchFamily="2" charset="-122"/>
              </a:rPr>
              <a:t>31</a:t>
            </a:r>
            <a:r>
              <a:rPr lang="zh-CN" altLang="en-US" sz="3200" b="1" dirty="0" smtClean="0">
                <a:latin typeface="华文细黑" pitchFamily="2" charset="-122"/>
                <a:ea typeface="华文细黑" pitchFamily="2" charset="-122"/>
              </a:rPr>
              <a:t>日</a:t>
            </a:r>
            <a:endParaRPr lang="zh-CN" altLang="en-US" sz="3200" b="1" dirty="0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411760" y="2226224"/>
            <a:ext cx="5040000" cy="720000"/>
          </a:xfrm>
          <a:prstGeom prst="rect">
            <a:avLst/>
          </a:prstGeom>
          <a:solidFill>
            <a:srgbClr val="C96009"/>
          </a:solidFill>
          <a:ln>
            <a:noFill/>
          </a:ln>
          <a:effectLst>
            <a:outerShdw blurRad="2413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10562" y="1277413"/>
            <a:ext cx="5040000" cy="720000"/>
          </a:xfrm>
          <a:prstGeom prst="rect">
            <a:avLst/>
          </a:prstGeom>
          <a:solidFill>
            <a:srgbClr val="F6862A"/>
          </a:solidFill>
          <a:ln>
            <a:noFill/>
          </a:ln>
          <a:effectLst>
            <a:outerShdw blurRad="2413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7521" y="1347614"/>
            <a:ext cx="72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54202B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01</a:t>
            </a:r>
            <a:endParaRPr lang="zh-CN" altLang="en-US" sz="900" b="1" dirty="0">
              <a:solidFill>
                <a:srgbClr val="54202B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7521" y="2267572"/>
            <a:ext cx="72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solidFill>
                  <a:srgbClr val="54202B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02</a:t>
            </a:r>
            <a:endParaRPr lang="zh-CN" altLang="en-US" sz="900" b="1" dirty="0">
              <a:solidFill>
                <a:srgbClr val="54202B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6312" y="1419622"/>
            <a:ext cx="4284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企业名录调整说明</a:t>
            </a:r>
            <a:endParaRPr lang="zh-CN" altLang="en-US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6312" y="2408052"/>
            <a:ext cx="4284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企业基本信息与</a:t>
            </a:r>
            <a:r>
              <a:rPr lang="en-US" altLang="zh-CN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年的不同</a:t>
            </a:r>
            <a:endParaRPr lang="zh-CN" altLang="en-US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008112" y="106586"/>
            <a:ext cx="541166" cy="4938834"/>
            <a:chOff x="1008112" y="106586"/>
            <a:chExt cx="541166" cy="493883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16200000" flipH="1">
              <a:off x="-629516" y="2104254"/>
              <a:ext cx="4176462" cy="18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" r="7205" b="57679"/>
            <a:stretch>
              <a:fillRect/>
            </a:stretch>
          </p:blipFill>
          <p:spPr bwMode="auto">
            <a:xfrm rot="5400000" flipH="1">
              <a:off x="-989556" y="2866626"/>
              <a:ext cx="4176462" cy="181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燕尾形 12"/>
            <p:cNvSpPr/>
            <p:nvPr/>
          </p:nvSpPr>
          <p:spPr>
            <a:xfrm rot="5400000">
              <a:off x="1115344" y="831965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 rot="5400000">
              <a:off x="1115344" y="1153707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 rot="5400000">
              <a:off x="1115344" y="1476486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5400000">
              <a:off x="1115344" y="1798228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 rot="5400000">
              <a:off x="1115344" y="2121244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 rot="5400000">
              <a:off x="1115344" y="2442986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 rot="5400000">
              <a:off x="1115344" y="2765765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 rot="5400000">
              <a:off x="1115344" y="3087507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 rot="5400000">
              <a:off x="1115344" y="3406765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 rot="5400000">
              <a:off x="1115344" y="3728507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 rot="5400000">
              <a:off x="1115344" y="4051286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rot="5400000">
              <a:off x="1115344" y="4373028"/>
              <a:ext cx="319258" cy="319258"/>
            </a:xfrm>
            <a:prstGeom prst="chevron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  <a:gs pos="50000">
                  <a:srgbClr val="E5DADA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411760" y="3175021"/>
            <a:ext cx="5040000" cy="720000"/>
          </a:xfrm>
          <a:prstGeom prst="rect">
            <a:avLst/>
          </a:prstGeom>
          <a:solidFill>
            <a:srgbClr val="713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9493" y="3310506"/>
            <a:ext cx="42840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补充审核关系及指标填报说明</a:t>
            </a:r>
            <a:endParaRPr lang="zh-CN" altLang="en-US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26929" y="3291830"/>
            <a:ext cx="7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54202B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03</a:t>
            </a:r>
            <a:endParaRPr lang="zh-CN" altLang="en-US" sz="900" b="1" dirty="0">
              <a:solidFill>
                <a:srgbClr val="54202B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1919" y="141480"/>
            <a:ext cx="3570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三、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年年报工作布置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grpSp>
        <p:nvGrpSpPr>
          <p:cNvPr id="80" name="组合 79"/>
          <p:cNvGrpSpPr/>
          <p:nvPr/>
        </p:nvGrpSpPr>
        <p:grpSpPr>
          <a:xfrm>
            <a:off x="978856" y="1708216"/>
            <a:ext cx="7175552" cy="3168352"/>
            <a:chOff x="740876" y="890800"/>
            <a:chExt cx="7620733" cy="3696013"/>
          </a:xfrm>
        </p:grpSpPr>
        <p:grpSp>
          <p:nvGrpSpPr>
            <p:cNvPr id="74" name="组合 73"/>
            <p:cNvGrpSpPr/>
            <p:nvPr/>
          </p:nvGrpSpPr>
          <p:grpSpPr>
            <a:xfrm rot="10800000">
              <a:off x="6189510" y="2349031"/>
              <a:ext cx="998398" cy="206002"/>
              <a:chOff x="6085777" y="2509764"/>
              <a:chExt cx="998398" cy="206002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6897562" y="2553820"/>
                <a:ext cx="186613" cy="1178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下箭头 75"/>
              <p:cNvSpPr/>
              <p:nvPr/>
            </p:nvSpPr>
            <p:spPr>
              <a:xfrm rot="16200000">
                <a:off x="6600547" y="2353425"/>
                <a:ext cx="206002" cy="51868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下箭头 76"/>
              <p:cNvSpPr/>
              <p:nvPr/>
            </p:nvSpPr>
            <p:spPr>
              <a:xfrm rot="16200000">
                <a:off x="6198801" y="2396740"/>
                <a:ext cx="206002" cy="432050"/>
              </a:xfrm>
              <a:prstGeom prst="downArrow">
                <a:avLst/>
              </a:prstGeom>
              <a:solidFill>
                <a:srgbClr val="F6862A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168301" y="2589029"/>
              <a:ext cx="998398" cy="206002"/>
              <a:chOff x="6085777" y="2509764"/>
              <a:chExt cx="998398" cy="206002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897562" y="2553820"/>
                <a:ext cx="186613" cy="1178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下箭头 70"/>
              <p:cNvSpPr/>
              <p:nvPr/>
            </p:nvSpPr>
            <p:spPr>
              <a:xfrm rot="16200000">
                <a:off x="6600547" y="2353425"/>
                <a:ext cx="206002" cy="51868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下箭头 71"/>
              <p:cNvSpPr/>
              <p:nvPr/>
            </p:nvSpPr>
            <p:spPr>
              <a:xfrm rot="16200000">
                <a:off x="6198801" y="2396740"/>
                <a:ext cx="206002" cy="432050"/>
              </a:xfrm>
              <a:prstGeom prst="downArrow">
                <a:avLst/>
              </a:prstGeom>
              <a:solidFill>
                <a:srgbClr val="F6862A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 rot="13639649" flipH="1">
              <a:off x="2902474" y="2047260"/>
              <a:ext cx="186613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右箭头 4"/>
            <p:cNvSpPr/>
            <p:nvPr/>
          </p:nvSpPr>
          <p:spPr>
            <a:xfrm rot="13500000" flipH="1" flipV="1">
              <a:off x="2160018" y="1637950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下箭头 5"/>
            <p:cNvSpPr/>
            <p:nvPr/>
          </p:nvSpPr>
          <p:spPr>
            <a:xfrm rot="13500000" flipH="1">
              <a:off x="1878449" y="1656117"/>
              <a:ext cx="206002" cy="599458"/>
            </a:xfrm>
            <a:prstGeom prst="downArrow">
              <a:avLst/>
            </a:prstGeom>
            <a:solidFill>
              <a:srgbClr val="F6862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 rot="1048029">
              <a:off x="4114199" y="2655693"/>
              <a:ext cx="894917" cy="950512"/>
              <a:chOff x="3981405" y="2586689"/>
              <a:chExt cx="894917" cy="950512"/>
            </a:xfrm>
          </p:grpSpPr>
          <p:sp>
            <p:nvSpPr>
              <p:cNvPr id="10" name="空心弧 9"/>
              <p:cNvSpPr/>
              <p:nvPr/>
            </p:nvSpPr>
            <p:spPr>
              <a:xfrm rot="14032056">
                <a:off x="3973646" y="2724174"/>
                <a:ext cx="784342" cy="768824"/>
              </a:xfrm>
              <a:prstGeom prst="blockArc">
                <a:avLst>
                  <a:gd name="adj1" fmla="val 15898272"/>
                  <a:gd name="adj2" fmla="val 1755446"/>
                  <a:gd name="adj3" fmla="val 13296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环形箭头 10"/>
              <p:cNvSpPr/>
              <p:nvPr/>
            </p:nvSpPr>
            <p:spPr>
              <a:xfrm rot="3059581" flipH="1">
                <a:off x="3997920" y="2658798"/>
                <a:ext cx="950512" cy="806293"/>
              </a:xfrm>
              <a:prstGeom prst="circularArrow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2702586" y="2529170"/>
              <a:ext cx="186613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18760351">
              <a:off x="2902474" y="3012763"/>
              <a:ext cx="186613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13639649" flipH="1">
              <a:off x="5052348" y="2043362"/>
              <a:ext cx="186613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8760351">
              <a:off x="5052348" y="3016661"/>
              <a:ext cx="186613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13639649" flipH="1">
              <a:off x="2877876" y="1725134"/>
              <a:ext cx="766087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18760351">
              <a:off x="2848469" y="3377575"/>
              <a:ext cx="766087" cy="11789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右箭头 18"/>
            <p:cNvSpPr/>
            <p:nvPr/>
          </p:nvSpPr>
          <p:spPr>
            <a:xfrm rot="13500000" flipH="1" flipV="1">
              <a:off x="4296644" y="1637948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圆角右箭头 19"/>
            <p:cNvSpPr/>
            <p:nvPr/>
          </p:nvSpPr>
          <p:spPr>
            <a:xfrm rot="13500000" flipH="1" flipV="1">
              <a:off x="2215525" y="1092550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圆角右箭头 20"/>
            <p:cNvSpPr/>
            <p:nvPr/>
          </p:nvSpPr>
          <p:spPr>
            <a:xfrm rot="18900000" flipV="1">
              <a:off x="4296644" y="3078274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圆角右箭头 21"/>
            <p:cNvSpPr/>
            <p:nvPr/>
          </p:nvSpPr>
          <p:spPr>
            <a:xfrm rot="18900000" flipV="1">
              <a:off x="2186120" y="3656040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圆角右箭头 26"/>
            <p:cNvSpPr/>
            <p:nvPr/>
          </p:nvSpPr>
          <p:spPr>
            <a:xfrm rot="18900000" flipV="1">
              <a:off x="2160018" y="3078276"/>
              <a:ext cx="864998" cy="461497"/>
            </a:xfrm>
            <a:prstGeom prst="bentArrow">
              <a:avLst>
                <a:gd name="adj1" fmla="val 24730"/>
                <a:gd name="adj2" fmla="val 22451"/>
                <a:gd name="adj3" fmla="val 25000"/>
                <a:gd name="adj4" fmla="val 89553"/>
              </a:avLst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下箭头 27"/>
            <p:cNvSpPr/>
            <p:nvPr/>
          </p:nvSpPr>
          <p:spPr>
            <a:xfrm rot="16200000">
              <a:off x="2405571" y="2328775"/>
              <a:ext cx="206002" cy="51868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下箭头 28"/>
            <p:cNvSpPr/>
            <p:nvPr/>
          </p:nvSpPr>
          <p:spPr>
            <a:xfrm rot="18900000">
              <a:off x="1673341" y="2964778"/>
              <a:ext cx="206002" cy="1255476"/>
            </a:xfrm>
            <a:prstGeom prst="downArrow">
              <a:avLst/>
            </a:prstGeom>
            <a:solidFill>
              <a:srgbClr val="F6862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下箭头 29"/>
            <p:cNvSpPr/>
            <p:nvPr/>
          </p:nvSpPr>
          <p:spPr>
            <a:xfrm rot="13500000" flipH="1">
              <a:off x="1710483" y="1002806"/>
              <a:ext cx="206002" cy="1246627"/>
            </a:xfrm>
            <a:prstGeom prst="downArrow">
              <a:avLst/>
            </a:prstGeom>
            <a:solidFill>
              <a:srgbClr val="F6862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下箭头 30"/>
            <p:cNvSpPr/>
            <p:nvPr/>
          </p:nvSpPr>
          <p:spPr>
            <a:xfrm rot="18900000">
              <a:off x="4023450" y="2919749"/>
              <a:ext cx="206002" cy="617119"/>
            </a:xfrm>
            <a:prstGeom prst="downArrow">
              <a:avLst/>
            </a:prstGeom>
            <a:solidFill>
              <a:srgbClr val="F6862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下箭头 31"/>
            <p:cNvSpPr/>
            <p:nvPr/>
          </p:nvSpPr>
          <p:spPr>
            <a:xfrm rot="13500000" flipH="1">
              <a:off x="4021258" y="1628641"/>
              <a:ext cx="206002" cy="631649"/>
            </a:xfrm>
            <a:prstGeom prst="downArrow">
              <a:avLst/>
            </a:prstGeom>
            <a:solidFill>
              <a:srgbClr val="F6862A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 rot="16200000">
              <a:off x="2859496" y="1959153"/>
              <a:ext cx="1259864" cy="1208257"/>
            </a:xfrm>
            <a:prstGeom prst="ellipse">
              <a:avLst/>
            </a:prstGeom>
            <a:solidFill>
              <a:srgbClr val="F68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 rot="16200000">
              <a:off x="7127549" y="1959153"/>
              <a:ext cx="1259864" cy="1208257"/>
            </a:xfrm>
            <a:prstGeom prst="ellipse">
              <a:avLst/>
            </a:prstGeom>
            <a:solidFill>
              <a:srgbClr val="8936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 rot="16200000">
              <a:off x="4980527" y="1959153"/>
              <a:ext cx="1259864" cy="1208257"/>
            </a:xfrm>
            <a:prstGeom prst="ellipse">
              <a:avLst/>
            </a:prstGeom>
            <a:solidFill>
              <a:srgbClr val="F68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01061" y="2313410"/>
              <a:ext cx="1176738" cy="53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二级管理单位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省厅集团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22089" y="2228771"/>
              <a:ext cx="1176738" cy="753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一级管理单位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机械工业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信息中心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69113" y="2334517"/>
              <a:ext cx="1176738" cy="538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中国机械工业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联合会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79912" y="3579862"/>
              <a:ext cx="15953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汇总企业信息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统一提交一级管理机构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055624" y="1923545"/>
              <a:ext cx="13131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反馈一级管理机构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46847" y="2931790"/>
              <a:ext cx="13131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名单报中机联审核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64" name="下箭头 63"/>
            <p:cNvSpPr/>
            <p:nvPr/>
          </p:nvSpPr>
          <p:spPr>
            <a:xfrm rot="16200000">
              <a:off x="2003825" y="2372090"/>
              <a:ext cx="206002" cy="432050"/>
            </a:xfrm>
            <a:prstGeom prst="downArrow">
              <a:avLst/>
            </a:prstGeom>
            <a:solidFill>
              <a:srgbClr val="F6862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下箭头 64"/>
            <p:cNvSpPr/>
            <p:nvPr/>
          </p:nvSpPr>
          <p:spPr>
            <a:xfrm rot="18900000">
              <a:off x="1886978" y="2917535"/>
              <a:ext cx="206002" cy="632256"/>
            </a:xfrm>
            <a:prstGeom prst="downArrow">
              <a:avLst/>
            </a:prstGeom>
            <a:solidFill>
              <a:srgbClr val="F6862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6200000">
              <a:off x="715073" y="1959153"/>
              <a:ext cx="1259864" cy="1208257"/>
            </a:xfrm>
            <a:prstGeom prst="ellipse">
              <a:avLst/>
            </a:prstGeom>
            <a:solidFill>
              <a:srgbClr val="F686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20072" y="2372670"/>
              <a:ext cx="849866" cy="323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b="1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重点企业</a:t>
              </a:r>
              <a:endParaRPr lang="en-US" altLang="zh-CN" sz="1200" b="1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91680" y="4155926"/>
              <a:ext cx="13131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企业基本信息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上报二级管理机构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3345" y="2253402"/>
              <a:ext cx="1031051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平台设置之后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  <a:p>
              <a:pPr algn="ctr"/>
              <a:r>
                <a:rPr lang="zh-CN" altLang="en-US" sz="1100" dirty="0" smtClean="0">
                  <a:solidFill>
                    <a:srgbClr val="54202B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反馈二级单位</a:t>
              </a:r>
              <a:endParaRPr lang="en-US" altLang="zh-CN" sz="1100" dirty="0" smtClean="0">
                <a:solidFill>
                  <a:srgbClr val="54202B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89201" y="195486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01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企业名录调整说明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1" name="Rectangle 1"/>
          <p:cNvSpPr>
            <a:spLocks noChangeArrowheads="1"/>
          </p:cNvSpPr>
          <p:nvPr/>
        </p:nvSpPr>
        <p:spPr bwMode="auto">
          <a:xfrm>
            <a:off x="539552" y="800016"/>
            <a:ext cx="8064896" cy="954107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各二级管理单位，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2018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年年报开始之前，需将本单位管理企业的增减变化具体情况，及时告知平台一级管理机构信息中心统计处，我们在提交中机联统计信息部审核后，按照各机构提供的相关企业组织机构代码及企业名称，在平台上增、减、修正企业名录库，预设好企业登录账号、初始密码及企业名称，企业按照预设账号登录才可进行年报上报。</a:t>
            </a:r>
            <a:endParaRPr kumimoji="0" lang="zh-CN" altLang="en-US" sz="14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02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企业基本信息填报与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年的不同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0" y="1539096"/>
            <a:ext cx="9144000" cy="2520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47267" y="1923678"/>
            <a:ext cx="909673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直角三角形 51"/>
          <p:cNvSpPr/>
          <p:nvPr/>
        </p:nvSpPr>
        <p:spPr>
          <a:xfrm flipH="1">
            <a:off x="578506" y="1158840"/>
            <a:ext cx="390663" cy="380256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 rot="5400000">
            <a:off x="-169065" y="2295181"/>
            <a:ext cx="3289444" cy="1008110"/>
          </a:xfrm>
          <a:prstGeom prst="rect">
            <a:avLst/>
          </a:prstGeom>
          <a:gradFill>
            <a:gsLst>
              <a:gs pos="99000">
                <a:srgbClr val="FFC000"/>
              </a:gs>
              <a:gs pos="2000">
                <a:srgbClr val="FFC000"/>
              </a:gs>
              <a:gs pos="100000">
                <a:schemeClr val="bg1"/>
              </a:gs>
              <a:gs pos="0">
                <a:schemeClr val="bg1"/>
              </a:gs>
            </a:gsLst>
            <a:lin ang="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连接符 55"/>
          <p:cNvCxnSpPr/>
          <p:nvPr/>
        </p:nvCxnSpPr>
        <p:spPr>
          <a:xfrm>
            <a:off x="971601" y="2791246"/>
            <a:ext cx="100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71601" y="3662599"/>
            <a:ext cx="100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直角三角形 58"/>
          <p:cNvSpPr/>
          <p:nvPr/>
        </p:nvSpPr>
        <p:spPr>
          <a:xfrm flipH="1" flipV="1">
            <a:off x="578506" y="4059376"/>
            <a:ext cx="390663" cy="380256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直角三角形 59"/>
          <p:cNvSpPr/>
          <p:nvPr/>
        </p:nvSpPr>
        <p:spPr>
          <a:xfrm>
            <a:off x="1979712" y="1158840"/>
            <a:ext cx="390663" cy="380256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直角三角形 60"/>
          <p:cNvSpPr/>
          <p:nvPr/>
        </p:nvSpPr>
        <p:spPr>
          <a:xfrm flipV="1">
            <a:off x="1979712" y="4059376"/>
            <a:ext cx="390663" cy="380256"/>
          </a:xfrm>
          <a:prstGeom prst="rtTriangl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3238636" y="2332482"/>
            <a:ext cx="133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填报差异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代表产品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详细地址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联系方式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其他说明</a:t>
            </a:r>
            <a:endParaRPr lang="zh-CN" altLang="en-US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699792" y="2115160"/>
            <a:ext cx="526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</a:rPr>
              <a:t>A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22468" y="2332482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目录差异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目录</a:t>
            </a:r>
            <a:endParaRPr lang="en-US" altLang="zh-CN" dirty="0" smtClean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396448" y="2115160"/>
            <a:ext cx="500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</a:rPr>
              <a:t>B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cxnSp>
        <p:nvCxnSpPr>
          <p:cNvPr id="74" name="直接连接符 73"/>
          <p:cNvCxnSpPr/>
          <p:nvPr/>
        </p:nvCxnSpPr>
        <p:spPr>
          <a:xfrm>
            <a:off x="971600" y="1923678"/>
            <a:ext cx="100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组合 74"/>
          <p:cNvGrpSpPr/>
          <p:nvPr/>
        </p:nvGrpSpPr>
        <p:grpSpPr>
          <a:xfrm>
            <a:off x="3419872" y="2787774"/>
            <a:ext cx="89186" cy="89186"/>
            <a:chOff x="4079310" y="915566"/>
            <a:chExt cx="708714" cy="708714"/>
          </a:xfrm>
        </p:grpSpPr>
        <p:sp>
          <p:nvSpPr>
            <p:cNvPr id="76" name="椭圆 75"/>
            <p:cNvSpPr/>
            <p:nvPr/>
          </p:nvSpPr>
          <p:spPr>
            <a:xfrm>
              <a:off x="4079310" y="915566"/>
              <a:ext cx="708714" cy="7087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 flipH="1" flipV="1">
              <a:off x="4311537" y="1147793"/>
              <a:ext cx="244270" cy="24427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419872" y="3025007"/>
            <a:ext cx="89186" cy="89186"/>
            <a:chOff x="4079310" y="915566"/>
            <a:chExt cx="708714" cy="708714"/>
          </a:xfrm>
        </p:grpSpPr>
        <p:sp>
          <p:nvSpPr>
            <p:cNvPr id="79" name="椭圆 78"/>
            <p:cNvSpPr/>
            <p:nvPr/>
          </p:nvSpPr>
          <p:spPr>
            <a:xfrm>
              <a:off x="4079310" y="915566"/>
              <a:ext cx="708714" cy="7087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 flipH="1" flipV="1">
              <a:off x="4311537" y="1147793"/>
              <a:ext cx="244270" cy="24427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419872" y="3291830"/>
            <a:ext cx="89186" cy="89186"/>
            <a:chOff x="4079310" y="915566"/>
            <a:chExt cx="708714" cy="708714"/>
          </a:xfrm>
        </p:grpSpPr>
        <p:sp>
          <p:nvSpPr>
            <p:cNvPr id="82" name="椭圆 81"/>
            <p:cNvSpPr/>
            <p:nvPr/>
          </p:nvSpPr>
          <p:spPr>
            <a:xfrm>
              <a:off x="4079310" y="915566"/>
              <a:ext cx="708714" cy="7087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H="1" flipV="1">
              <a:off x="4311537" y="1147793"/>
              <a:ext cx="244270" cy="24427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084168" y="2787774"/>
            <a:ext cx="89186" cy="89186"/>
            <a:chOff x="4079310" y="915566"/>
            <a:chExt cx="708714" cy="708714"/>
          </a:xfrm>
        </p:grpSpPr>
        <p:sp>
          <p:nvSpPr>
            <p:cNvPr id="85" name="椭圆 84"/>
            <p:cNvSpPr/>
            <p:nvPr/>
          </p:nvSpPr>
          <p:spPr>
            <a:xfrm>
              <a:off x="4079310" y="915566"/>
              <a:ext cx="708714" cy="7087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 flipH="1" flipV="1">
              <a:off x="4311537" y="1147793"/>
              <a:ext cx="244270" cy="24427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3419872" y="3579862"/>
            <a:ext cx="89186" cy="89186"/>
            <a:chOff x="4079310" y="915566"/>
            <a:chExt cx="708714" cy="708714"/>
          </a:xfrm>
        </p:grpSpPr>
        <p:sp>
          <p:nvSpPr>
            <p:cNvPr id="88" name="椭圆 87"/>
            <p:cNvSpPr/>
            <p:nvPr/>
          </p:nvSpPr>
          <p:spPr>
            <a:xfrm>
              <a:off x="4079310" y="915566"/>
              <a:ext cx="708714" cy="70871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 flipH="1" flipV="1">
              <a:off x="4311537" y="1147793"/>
              <a:ext cx="244270" cy="24427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96645" y="267494"/>
            <a:ext cx="6552000" cy="307777"/>
          </a:xfrm>
          <a:prstGeom prst="rect">
            <a:avLst/>
          </a:prstGeom>
          <a:noFill/>
          <a:ln w="9525">
            <a:noFill/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代表产品填写：取消从目录中挑选，改为直接填写企业最重要、有代表性产品。</a:t>
            </a:r>
            <a:endParaRPr kumimoji="0" lang="zh-CN" altLang="en-US" sz="1400" b="0" i="0" u="none" strike="noStrike" cap="none" normalizeH="0" baseline="0" dirty="0" smtClean="0">
              <a:solidFill>
                <a:srgbClr val="713605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" cstate="print"/>
          <a:srcRect t="1208" r="7486" b="3636"/>
          <a:stretch>
            <a:fillRect/>
          </a:stretch>
        </p:blipFill>
        <p:spPr bwMode="auto">
          <a:xfrm>
            <a:off x="1288826" y="934809"/>
            <a:ext cx="6552000" cy="3797181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87624" y="267493"/>
            <a:ext cx="6335976" cy="307777"/>
          </a:xfrm>
          <a:prstGeom prst="rect">
            <a:avLst/>
          </a:prstGeom>
          <a:noFill/>
          <a:ln w="9525">
            <a:noFill/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详细</a:t>
            </a:r>
            <a:r>
              <a:rPr lang="zh-CN" altLang="zh-CN" sz="1400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地址</a:t>
            </a:r>
            <a:r>
              <a:rPr lang="zh-CN" altLang="en-US" sz="1400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r>
              <a:rPr lang="zh-CN" altLang="zh-CN" sz="1400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置换成</a:t>
            </a:r>
            <a:r>
              <a:rPr lang="en-US" altLang="zh-CN" sz="1400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zh-CN" sz="1400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年行政区划目录</a:t>
            </a:r>
            <a:endParaRPr kumimoji="0" lang="zh-CN" altLang="en-US" sz="1400" b="0" i="0" u="none" strike="noStrike" cap="none" normalizeH="0" baseline="0" dirty="0" smtClean="0">
              <a:solidFill>
                <a:srgbClr val="713605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1" cstate="print"/>
          <a:srcRect t="1877" r="2614"/>
          <a:stretch>
            <a:fillRect/>
          </a:stretch>
        </p:blipFill>
        <p:spPr bwMode="auto">
          <a:xfrm>
            <a:off x="1288826" y="771550"/>
            <a:ext cx="65520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1" cstate="print"/>
          <a:srcRect t="1646" r="3099"/>
          <a:stretch>
            <a:fillRect/>
          </a:stretch>
        </p:blipFill>
        <p:spPr bwMode="auto">
          <a:xfrm>
            <a:off x="1404376" y="771550"/>
            <a:ext cx="633597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6645" y="267494"/>
            <a:ext cx="6552000" cy="307777"/>
          </a:xfrm>
          <a:prstGeom prst="rect">
            <a:avLst/>
          </a:prstGeom>
          <a:noFill/>
          <a:ln w="9525">
            <a:noFill/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联系方式：区号及电话的输入格式区号（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4</a:t>
            </a: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位）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-</a:t>
            </a: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电话（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14</a:t>
            </a: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位）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-</a:t>
            </a: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传真（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14</a:t>
            </a: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位）</a:t>
            </a:r>
            <a:endParaRPr kumimoji="0" lang="zh-CN" altLang="en-US" sz="1400" b="0" i="0" u="none" strike="noStrike" cap="none" normalizeH="0" baseline="0" dirty="0" smtClean="0">
              <a:solidFill>
                <a:srgbClr val="713605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0BF85-D9D4-4F13-AEAB-3DB906DF97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96645" y="267494"/>
            <a:ext cx="6552000" cy="307777"/>
          </a:xfrm>
          <a:prstGeom prst="rect">
            <a:avLst/>
          </a:prstGeom>
          <a:noFill/>
          <a:ln w="9525">
            <a:noFill/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其他说明：企业规模、类型、控股情况的说明</a:t>
            </a:r>
            <a:endParaRPr kumimoji="0" lang="zh-CN" altLang="en-US" sz="1400" b="0" i="0" u="none" strike="noStrike" cap="none" normalizeH="0" baseline="0" dirty="0" smtClean="0">
              <a:solidFill>
                <a:srgbClr val="713605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1" cstate="print"/>
          <a:srcRect l="595" t="1825"/>
          <a:stretch>
            <a:fillRect/>
          </a:stretch>
        </p:blipFill>
        <p:spPr bwMode="auto">
          <a:xfrm>
            <a:off x="1403648" y="843556"/>
            <a:ext cx="6336000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1" cstate="print"/>
          <a:srcRect t="999" r="2017" b="1596"/>
          <a:stretch>
            <a:fillRect/>
          </a:stretch>
        </p:blipFill>
        <p:spPr bwMode="auto">
          <a:xfrm>
            <a:off x="2484496" y="814530"/>
            <a:ext cx="6338442" cy="3917460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8660" y="267493"/>
            <a:ext cx="6552000" cy="307777"/>
          </a:xfrm>
          <a:prstGeom prst="rect">
            <a:avLst/>
          </a:prstGeom>
          <a:noFill/>
          <a:ln w="9525">
            <a:noFill/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行业目录：</a:t>
            </a:r>
            <a:r>
              <a:rPr lang="en-US" altLang="zh-CN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2018</a:t>
            </a:r>
            <a:r>
              <a:rPr lang="zh-CN" altLang="en-US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年将执行</a:t>
            </a:r>
            <a:r>
              <a:rPr lang="en-US" altLang="zh-CN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国民经济行业分类</a:t>
            </a:r>
            <a:r>
              <a:rPr lang="en-US" altLang="zh-CN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》GB/T 4754—2017</a:t>
            </a:r>
            <a:r>
              <a:rPr lang="zh-CN" altLang="en-US" sz="1400" dirty="0" smtClean="0">
                <a:solidFill>
                  <a:srgbClr val="F57B17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标准，变化较大。</a:t>
            </a:r>
            <a:endParaRPr lang="zh-CN" altLang="en-US" sz="1400" dirty="0" smtClean="0">
              <a:solidFill>
                <a:srgbClr val="F57B17"/>
              </a:solidFill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6264" y="843558"/>
            <a:ext cx="1871480" cy="3877985"/>
          </a:xfrm>
          <a:prstGeom prst="rect">
            <a:avLst/>
          </a:prstGeom>
          <a:ln>
            <a:solidFill>
              <a:srgbClr val="595959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    </a:t>
            </a:r>
            <a:endParaRPr lang="en-US" altLang="zh-CN" sz="12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目录中将列出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11</a:t>
            </a:r>
            <a:r>
              <a:rPr lang="zh-CN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大类</a:t>
            </a:r>
            <a:r>
              <a:rPr lang="en-US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277</a:t>
            </a:r>
            <a:r>
              <a:rPr lang="zh-CN" altLang="zh-CN" sz="1400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小类目录，供企业自行选择，平台自动转化成机械工业目前所用</a:t>
            </a: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14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个大行业分类（修理含在其他</a:t>
            </a: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L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中，增加机器人与智能制造行业</a:t>
            </a: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S</a:t>
            </a:r>
            <a:r>
              <a:rPr lang="zh-CN" altLang="en-US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）；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将不在机械工业汇总的</a:t>
            </a: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168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个小行业之外的行业小类均放在“</a:t>
            </a:r>
            <a:r>
              <a:rPr lang="en-US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L</a:t>
            </a:r>
            <a:r>
              <a:rPr lang="zh-CN" altLang="zh-CN" sz="12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行业”中处理，以便于扩大行业范围及与国统局资料匹配。</a:t>
            </a:r>
            <a:endParaRPr lang="en-US" altLang="zh-CN" sz="12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800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550329"/>
            <a:ext cx="467544" cy="385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-116815" y="1971752"/>
            <a:ext cx="1538883" cy="65819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50800" dist="736600" dir="12960000" algn="ctr" rotWithShape="0">
                    <a:schemeClr val="bg1">
                      <a:lumMod val="50000"/>
                      <a:alpha val="45000"/>
                    </a:schemeClr>
                  </a:outerShdw>
                </a:effectLst>
              </a:rPr>
              <a:t>目</a:t>
            </a:r>
            <a:endParaRPr lang="en-US" altLang="zh-CN" sz="4400" b="1" dirty="0" smtClean="0">
              <a:solidFill>
                <a:srgbClr val="FFC000"/>
              </a:solidFill>
              <a:effectLst>
                <a:outerShdw blurRad="50800" dist="736600" dir="12960000" algn="ctr" rotWithShape="0">
                  <a:schemeClr val="bg1">
                    <a:lumMod val="50000"/>
                    <a:alpha val="45000"/>
                  </a:schemeClr>
                </a:outerShdw>
              </a:effectLst>
            </a:endParaRPr>
          </a:p>
          <a:p>
            <a:r>
              <a:rPr lang="zh-CN" altLang="en-US" sz="4400" b="1" dirty="0" smtClean="0">
                <a:solidFill>
                  <a:srgbClr val="FFC000"/>
                </a:solidFill>
                <a:effectLst>
                  <a:outerShdw blurRad="50800" dist="736600" dir="12960000" algn="ctr" rotWithShape="0">
                    <a:schemeClr val="bg1">
                      <a:lumMod val="50000"/>
                      <a:alpha val="45000"/>
                    </a:schemeClr>
                  </a:outerShdw>
                </a:effectLst>
              </a:rPr>
              <a:t>录</a:t>
            </a:r>
            <a:endParaRPr lang="zh-CN" altLang="en-US" sz="4400" b="1" dirty="0">
              <a:solidFill>
                <a:srgbClr val="FFC000"/>
              </a:solidFill>
              <a:effectLst>
                <a:outerShdw blurRad="50800" dist="736600" dir="12960000" algn="ctr" rotWithShape="0">
                  <a:schemeClr val="bg1">
                    <a:lumMod val="50000"/>
                    <a:alpha val="45000"/>
                  </a:schemeClr>
                </a:outerShdw>
              </a:effectLst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86840" y="696943"/>
            <a:ext cx="4536505" cy="838025"/>
            <a:chOff x="2267744" y="195486"/>
            <a:chExt cx="5178400" cy="1117366"/>
          </a:xfrm>
        </p:grpSpPr>
        <p:sp>
          <p:nvSpPr>
            <p:cNvPr id="7" name="椭圆 6"/>
            <p:cNvSpPr/>
            <p:nvPr/>
          </p:nvSpPr>
          <p:spPr>
            <a:xfrm>
              <a:off x="2267744" y="195486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2946144" y="474829"/>
              <a:ext cx="4500000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47556" y="275298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86840" y="1594827"/>
            <a:ext cx="4536505" cy="838025"/>
            <a:chOff x="2627784" y="1392664"/>
            <a:chExt cx="5178400" cy="1117366"/>
          </a:xfrm>
        </p:grpSpPr>
        <p:sp>
          <p:nvSpPr>
            <p:cNvPr id="11" name="椭圆 10"/>
            <p:cNvSpPr/>
            <p:nvPr/>
          </p:nvSpPr>
          <p:spPr>
            <a:xfrm>
              <a:off x="2627784" y="1392664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3306184" y="1672007"/>
              <a:ext cx="4500000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707596" y="1472476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310723" y="2523298"/>
            <a:ext cx="4536505" cy="838025"/>
            <a:chOff x="2987824" y="2630625"/>
            <a:chExt cx="5178400" cy="1117366"/>
          </a:xfrm>
        </p:grpSpPr>
        <p:sp>
          <p:nvSpPr>
            <p:cNvPr id="15" name="椭圆 14"/>
            <p:cNvSpPr/>
            <p:nvPr/>
          </p:nvSpPr>
          <p:spPr>
            <a:xfrm>
              <a:off x="2987824" y="2630625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3666224" y="2909968"/>
              <a:ext cx="4500000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067636" y="2710437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310723" y="3421181"/>
            <a:ext cx="4536505" cy="838025"/>
            <a:chOff x="3347864" y="3827803"/>
            <a:chExt cx="5178400" cy="1117366"/>
          </a:xfrm>
        </p:grpSpPr>
        <p:sp>
          <p:nvSpPr>
            <p:cNvPr id="19" name="椭圆 18"/>
            <p:cNvSpPr/>
            <p:nvPr/>
          </p:nvSpPr>
          <p:spPr>
            <a:xfrm>
              <a:off x="3347864" y="3827803"/>
              <a:ext cx="1117365" cy="111736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bg1"/>
              </a:solidFill>
            </a:ln>
            <a:effectLst>
              <a:outerShdw blurRad="228600" sx="115000" sy="115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026264" y="4107146"/>
              <a:ext cx="4500000" cy="5586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427676" y="3907615"/>
              <a:ext cx="957742" cy="95774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526671" y="91214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年年报工作总体情况</a:t>
            </a:r>
            <a:endParaRPr lang="en-US" altLang="zh-CN" sz="2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1042" y="1824465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年年报上报质量</a:t>
            </a:r>
            <a:endParaRPr lang="en-US" altLang="zh-CN" sz="2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82964" y="273849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年年报工作布置</a:t>
            </a:r>
            <a:endParaRPr lang="zh-CN" altLang="en-US" sz="2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7597" y="363638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平台新增功能</a:t>
            </a:r>
            <a:endParaRPr lang="en-US" altLang="zh-CN" sz="2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3132" y="91974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</a:t>
            </a:r>
            <a:endParaRPr lang="zh-CN" altLang="en-US" sz="28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6587" y="181566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二</a:t>
            </a:r>
            <a:endParaRPr lang="zh-CN" altLang="en-US" sz="28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940" y="274610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三</a:t>
            </a:r>
            <a:endParaRPr lang="zh-CN" altLang="en-US" sz="28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35190" y="36439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四</a:t>
            </a:r>
            <a:endParaRPr lang="zh-CN" altLang="en-US" sz="2800" b="1" dirty="0">
              <a:solidFill>
                <a:srgbClr val="FFC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0" name="灯片编号占位符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03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补充审核关系及指标填报具体说明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3568" y="1061323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    2018</a:t>
            </a:r>
            <a:r>
              <a:rPr lang="zh-CN" altLang="zh-CN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年年报开始前，我们会将</a:t>
            </a:r>
            <a:r>
              <a:rPr lang="en-US" altLang="zh-CN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zh-CN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年平台上有争议的审核关系，做出更明确的说明解释</a:t>
            </a:r>
            <a:r>
              <a:rPr lang="zh-CN" altLang="en-US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。</a:t>
            </a:r>
            <a:endParaRPr lang="zh-CN" altLang="en-US" dirty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2307525"/>
            <a:ext cx="7704856" cy="1200329"/>
          </a:xfrm>
          <a:prstGeom prst="rect">
            <a:avLst/>
          </a:prstGeom>
          <a:ln>
            <a:solidFill>
              <a:srgbClr val="595959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产销存表的审核关系，年初库存</a:t>
            </a:r>
            <a:r>
              <a:rPr lang="en-US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+</a:t>
            </a:r>
            <a:r>
              <a:rPr lang="zh-CN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本年收入量</a:t>
            </a:r>
            <a:r>
              <a:rPr lang="en-US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-</a:t>
            </a:r>
            <a:r>
              <a:rPr lang="zh-CN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本年销售量</a:t>
            </a:r>
            <a:r>
              <a:rPr lang="en-US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=</a:t>
            </a:r>
            <a:r>
              <a:rPr lang="zh-CN" altLang="zh-CN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年末库存量</a:t>
            </a:r>
            <a:endParaRPr lang="en-US" altLang="zh-CN" dirty="0" smtClean="0">
              <a:solidFill>
                <a:srgbClr val="713605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dirty="0" smtClean="0">
              <a:solidFill>
                <a:srgbClr val="713605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en-US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说明：</a:t>
            </a:r>
            <a:r>
              <a:rPr lang="zh-CN" altLang="zh-CN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本年收入量中含本年退回量或其他收入量，本年销售量中含本年外销量及本年自用量，实际审核关系不等时，可强行通过。</a:t>
            </a:r>
            <a:endParaRPr lang="zh-CN" altLang="en-US" dirty="0" smtClean="0"/>
          </a:p>
        </p:txBody>
      </p:sp>
      <p:sp>
        <p:nvSpPr>
          <p:cNvPr id="9" name="矩形 8"/>
          <p:cNvSpPr/>
          <p:nvPr/>
        </p:nvSpPr>
        <p:spPr>
          <a:xfrm>
            <a:off x="755576" y="185167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如</a:t>
            </a:r>
            <a:r>
              <a:rPr lang="zh-CN" altLang="en-US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：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243585" y="14148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四、平台新增功能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83568" y="14175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平台直报系统登录网址为：</a:t>
            </a:r>
            <a:r>
              <a:rPr lang="en-US" altLang="zh-CN" b="1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hlinkClick r:id="rId1"/>
              </a:rPr>
              <a:t>http://jxgy.miic.com.cn/</a:t>
            </a:r>
            <a:endParaRPr lang="en-US" altLang="zh-CN" b="1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b="1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b="1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用户登录后，选择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“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企业直报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”-“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机械企业直报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”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即可。直报系统登录账号及初始密码为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位码，直报企业的登录名即为其组织机构代码（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位码）；省市协会、专业协会的登录账号及初始密码亦采用其组织机构代码（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位码）或统一编制的</a:t>
            </a:r>
            <a:r>
              <a:rPr lang="en-US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9</a:t>
            </a:r>
            <a:r>
              <a:rPr lang="zh-CN" altLang="zh-CN" b="1" dirty="0" smtClean="0">
                <a:solidFill>
                  <a:srgbClr val="713605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位码。</a:t>
            </a:r>
            <a:endParaRPr lang="zh-CN" altLang="en-US" b="1" dirty="0">
              <a:solidFill>
                <a:srgbClr val="713605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43989" y="1635646"/>
            <a:ext cx="525017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551361" y="14148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平台新增功能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2768" y="987574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C000"/>
                </a:solidFill>
              </a:rPr>
              <a:t>01</a:t>
            </a:r>
            <a:endParaRPr lang="en-US" altLang="zh-CN" sz="2400" dirty="0" smtClean="0">
              <a:solidFill>
                <a:srgbClr val="FFC000"/>
              </a:solidFill>
            </a:endParaRPr>
          </a:p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下载功能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44208" y="987574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02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管理功能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3147814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03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审核功能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44208" y="3147814"/>
            <a:ext cx="11079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 dirty="0" smtClean="0">
                <a:solidFill>
                  <a:schemeClr val="accent5">
                    <a:lumMod val="50000"/>
                  </a:schemeClr>
                </a:solidFill>
              </a:rPr>
              <a:t>04</a:t>
            </a:r>
            <a:endParaRPr lang="en-US" altLang="zh-CN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zh-CN" altLang="en-US" b="1" dirty="0" smtClean="0">
                <a:latin typeface="华文细黑" pitchFamily="2" charset="-122"/>
                <a:ea typeface="华文细黑" pitchFamily="2" charset="-122"/>
              </a:rPr>
              <a:t>查询功能</a:t>
            </a:r>
            <a:endParaRPr lang="zh-CN" altLang="en-US" b="1" dirty="0">
              <a:latin typeface="华文细黑" pitchFamily="2" charset="-122"/>
              <a:ea typeface="华文细黑" pitchFamily="2" charset="-122"/>
            </a:endParaRPr>
          </a:p>
        </p:txBody>
      </p:sp>
      <p:cxnSp>
        <p:nvCxnSpPr>
          <p:cNvPr id="18" name="直接连接符 17"/>
          <p:cNvCxnSpPr>
            <a:stCxn id="14" idx="6"/>
            <a:endCxn id="14" idx="5"/>
          </p:cNvCxnSpPr>
          <p:nvPr/>
        </p:nvCxnSpPr>
        <p:spPr>
          <a:xfrm>
            <a:off x="2964325" y="1496406"/>
            <a:ext cx="956016" cy="889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5" idx="6"/>
            <a:endCxn id="15" idx="5"/>
          </p:cNvCxnSpPr>
          <p:nvPr/>
        </p:nvCxnSpPr>
        <p:spPr>
          <a:xfrm flipH="1">
            <a:off x="5216598" y="1495727"/>
            <a:ext cx="952089" cy="886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6" idx="6"/>
            <a:endCxn id="16" idx="5"/>
          </p:cNvCxnSpPr>
          <p:nvPr/>
        </p:nvCxnSpPr>
        <p:spPr>
          <a:xfrm flipV="1">
            <a:off x="2974200" y="3409068"/>
            <a:ext cx="952089" cy="886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7" idx="6"/>
            <a:endCxn id="17" idx="5"/>
          </p:cNvCxnSpPr>
          <p:nvPr/>
        </p:nvCxnSpPr>
        <p:spPr>
          <a:xfrm flipH="1" flipV="1">
            <a:off x="5216598" y="3409068"/>
            <a:ext cx="952089" cy="8867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3838719" y="2615168"/>
            <a:ext cx="1572863" cy="3895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0030101010101" pitchFamily="49" charset="-122"/>
                <a:ea typeface="黑体" panose="02010600030101010101" pitchFamily="49" charset="-122"/>
              </a:rPr>
              <a:t>新增功能</a:t>
            </a:r>
            <a:endParaRPr lang="zh-CN" altLang="en-US" sz="3200" b="1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01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下载功能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74327" y="915566"/>
            <a:ext cx="840049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02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管理功能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7578" y="843558"/>
            <a:ext cx="8706209" cy="39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339752" y="2211710"/>
            <a:ext cx="6408712" cy="2520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59832" y="249974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二级管理机构可以查看本级企业详细信息</a:t>
            </a:r>
            <a:endParaRPr lang="zh-CN" altLang="en-US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03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审核功能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53588" y="771550"/>
            <a:ext cx="7830390" cy="424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39552" y="19548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04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查询功能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 r="833" b="5193"/>
          <a:stretch>
            <a:fillRect/>
          </a:stretch>
        </p:blipFill>
        <p:spPr bwMode="auto">
          <a:xfrm>
            <a:off x="755576" y="860152"/>
            <a:ext cx="7560840" cy="394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872836" y="2492485"/>
            <a:ext cx="5400600" cy="23042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59832" y="335454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二级管理机构可以查看本级企业详细信息</a:t>
            </a:r>
            <a:endParaRPr lang="zh-CN" altLang="en-US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gray">
          <a:xfrm>
            <a:off x="1907704" y="1851670"/>
            <a:ext cx="50292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Thank You 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409282" y="1305548"/>
            <a:ext cx="1899022" cy="2728919"/>
            <a:chOff x="1355467" y="454668"/>
            <a:chExt cx="1899022" cy="3638558"/>
          </a:xfrm>
        </p:grpSpPr>
        <p:grpSp>
          <p:nvGrpSpPr>
            <p:cNvPr id="5" name="组合 94"/>
            <p:cNvGrpSpPr/>
            <p:nvPr/>
          </p:nvGrpSpPr>
          <p:grpSpPr>
            <a:xfrm>
              <a:off x="1658325" y="454668"/>
              <a:ext cx="1296144" cy="769635"/>
              <a:chOff x="1259632" y="2067694"/>
              <a:chExt cx="1296144" cy="769635"/>
            </a:xfrm>
          </p:grpSpPr>
          <p:sp>
            <p:nvSpPr>
              <p:cNvPr id="23" name="梯形 22"/>
              <p:cNvSpPr/>
              <p:nvPr/>
            </p:nvSpPr>
            <p:spPr>
              <a:xfrm rot="10800000">
                <a:off x="1259632" y="2067694"/>
                <a:ext cx="1296144" cy="715760"/>
              </a:xfrm>
              <a:prstGeom prst="trapezoid">
                <a:avLst>
                  <a:gd name="adj" fmla="val 32984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1619671" y="2180814"/>
                <a:ext cx="895552" cy="602868"/>
              </a:xfrm>
              <a:custGeom>
                <a:avLst/>
                <a:gdLst>
                  <a:gd name="connsiteX0" fmla="*/ 0 w 509588"/>
                  <a:gd name="connsiteY0" fmla="*/ 237910 h 237910"/>
                  <a:gd name="connsiteX1" fmla="*/ 176213 w 509588"/>
                  <a:gd name="connsiteY1" fmla="*/ 28360 h 237910"/>
                  <a:gd name="connsiteX2" fmla="*/ 509588 w 509588"/>
                  <a:gd name="connsiteY2" fmla="*/ 4547 h 237910"/>
                  <a:gd name="connsiteX0-1" fmla="*/ 0 w 520457"/>
                  <a:gd name="connsiteY0-2" fmla="*/ 336767 h 336767"/>
                  <a:gd name="connsiteX1-3" fmla="*/ 176213 w 520457"/>
                  <a:gd name="connsiteY1-4" fmla="*/ 127217 h 336767"/>
                  <a:gd name="connsiteX2-5" fmla="*/ 520457 w 520457"/>
                  <a:gd name="connsiteY2-6" fmla="*/ 151 h 336767"/>
                  <a:gd name="connsiteX0-7" fmla="*/ 0 w 520457"/>
                  <a:gd name="connsiteY0-8" fmla="*/ 336889 h 336889"/>
                  <a:gd name="connsiteX1-9" fmla="*/ 207461 w 520457"/>
                  <a:gd name="connsiteY1-10" fmla="*/ 92016 h 336889"/>
                  <a:gd name="connsiteX2-11" fmla="*/ 520457 w 520457"/>
                  <a:gd name="connsiteY2-12" fmla="*/ 273 h 336889"/>
                  <a:gd name="connsiteX0-13" fmla="*/ 0 w 510947"/>
                  <a:gd name="connsiteY0-14" fmla="*/ 339593 h 339593"/>
                  <a:gd name="connsiteX1-15" fmla="*/ 207461 w 510947"/>
                  <a:gd name="connsiteY1-16" fmla="*/ 94720 h 339593"/>
                  <a:gd name="connsiteX2-17" fmla="*/ 510947 w 510947"/>
                  <a:gd name="connsiteY2-18" fmla="*/ 260 h 339593"/>
                  <a:gd name="connsiteX0-19" fmla="*/ 0 w 533717"/>
                  <a:gd name="connsiteY0-20" fmla="*/ 345604 h 345604"/>
                  <a:gd name="connsiteX1-21" fmla="*/ 207461 w 533717"/>
                  <a:gd name="connsiteY1-22" fmla="*/ 100731 h 345604"/>
                  <a:gd name="connsiteX2-23" fmla="*/ 510947 w 533717"/>
                  <a:gd name="connsiteY2-24" fmla="*/ 6271 h 345604"/>
                  <a:gd name="connsiteX3" fmla="*/ 511949 w 533717"/>
                  <a:gd name="connsiteY3" fmla="*/ 8958 h 345604"/>
                  <a:gd name="connsiteX0-25" fmla="*/ 0 w 520754"/>
                  <a:gd name="connsiteY0-26" fmla="*/ 339809 h 344170"/>
                  <a:gd name="connsiteX1-27" fmla="*/ 207461 w 520754"/>
                  <a:gd name="connsiteY1-28" fmla="*/ 94936 h 344170"/>
                  <a:gd name="connsiteX2-29" fmla="*/ 510947 w 520754"/>
                  <a:gd name="connsiteY2-30" fmla="*/ 476 h 344170"/>
                  <a:gd name="connsiteX3-31" fmla="*/ 399186 w 520754"/>
                  <a:gd name="connsiteY3-32" fmla="*/ 344170 h 344170"/>
                  <a:gd name="connsiteX0-33" fmla="*/ 0 w 520754"/>
                  <a:gd name="connsiteY0-34" fmla="*/ 339809 h 344170"/>
                  <a:gd name="connsiteX1-35" fmla="*/ 207461 w 520754"/>
                  <a:gd name="connsiteY1-36" fmla="*/ 94936 h 344170"/>
                  <a:gd name="connsiteX2-37" fmla="*/ 510947 w 520754"/>
                  <a:gd name="connsiteY2-38" fmla="*/ 476 h 344170"/>
                  <a:gd name="connsiteX3-39" fmla="*/ 399186 w 520754"/>
                  <a:gd name="connsiteY3-40" fmla="*/ 344170 h 344170"/>
                  <a:gd name="connsiteX4" fmla="*/ 0 w 520754"/>
                  <a:gd name="connsiteY4" fmla="*/ 339809 h 344170"/>
                  <a:gd name="connsiteX0-41" fmla="*/ 0 w 520754"/>
                  <a:gd name="connsiteY0-42" fmla="*/ 343885 h 344170"/>
                  <a:gd name="connsiteX1-43" fmla="*/ 207461 w 520754"/>
                  <a:gd name="connsiteY1-44" fmla="*/ 94936 h 344170"/>
                  <a:gd name="connsiteX2-45" fmla="*/ 510947 w 520754"/>
                  <a:gd name="connsiteY2-46" fmla="*/ 476 h 344170"/>
                  <a:gd name="connsiteX3-47" fmla="*/ 399186 w 520754"/>
                  <a:gd name="connsiteY3-48" fmla="*/ 344170 h 344170"/>
                  <a:gd name="connsiteX4-49" fmla="*/ 0 w 520754"/>
                  <a:gd name="connsiteY4-50" fmla="*/ 343885 h 344170"/>
                  <a:gd name="connsiteX0-51" fmla="*/ 0 w 510947"/>
                  <a:gd name="connsiteY0-52" fmla="*/ 343674 h 343959"/>
                  <a:gd name="connsiteX1-53" fmla="*/ 207461 w 510947"/>
                  <a:gd name="connsiteY1-54" fmla="*/ 94725 h 343959"/>
                  <a:gd name="connsiteX2-55" fmla="*/ 510947 w 510947"/>
                  <a:gd name="connsiteY2-56" fmla="*/ 265 h 343959"/>
                  <a:gd name="connsiteX3-57" fmla="*/ 399186 w 510947"/>
                  <a:gd name="connsiteY3-58" fmla="*/ 343959 h 343959"/>
                  <a:gd name="connsiteX4-59" fmla="*/ 0 w 510947"/>
                  <a:gd name="connsiteY4-60" fmla="*/ 343674 h 3439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31" y="connsiteY3-32"/>
                  </a:cxn>
                  <a:cxn ang="0">
                    <a:pos x="connsiteX4-49" y="connsiteY4-50"/>
                  </a:cxn>
                </a:cxnLst>
                <a:rect l="l" t="t" r="r" b="b"/>
                <a:pathLst>
                  <a:path w="510947" h="343959">
                    <a:moveTo>
                      <a:pt x="0" y="343674"/>
                    </a:moveTo>
                    <a:cubicBezTo>
                      <a:pt x="45641" y="258346"/>
                      <a:pt x="122303" y="151960"/>
                      <a:pt x="207461" y="94725"/>
                    </a:cubicBezTo>
                    <a:cubicBezTo>
                      <a:pt x="292619" y="37490"/>
                      <a:pt x="445066" y="-3704"/>
                      <a:pt x="510947" y="265"/>
                    </a:cubicBezTo>
                    <a:cubicBezTo>
                      <a:pt x="496483" y="47465"/>
                      <a:pt x="398977" y="343399"/>
                      <a:pt x="399186" y="343959"/>
                    </a:cubicBezTo>
                    <a:lnTo>
                      <a:pt x="0" y="3436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10319" y="2139702"/>
                <a:ext cx="585417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6" name="组合 95"/>
            <p:cNvGrpSpPr/>
            <p:nvPr/>
          </p:nvGrpSpPr>
          <p:grpSpPr>
            <a:xfrm>
              <a:off x="1355467" y="1149704"/>
              <a:ext cx="1899022" cy="2943522"/>
              <a:chOff x="2023374" y="1788468"/>
              <a:chExt cx="1899022" cy="2943522"/>
            </a:xfrm>
          </p:grpSpPr>
          <p:grpSp>
            <p:nvGrpSpPr>
              <p:cNvPr id="7" name="组合 96"/>
              <p:cNvGrpSpPr/>
              <p:nvPr/>
            </p:nvGrpSpPr>
            <p:grpSpPr>
              <a:xfrm>
                <a:off x="2023374" y="1788468"/>
                <a:ext cx="1899022" cy="2236340"/>
                <a:chOff x="1997760" y="2356351"/>
                <a:chExt cx="1899022" cy="2236340"/>
              </a:xfrm>
            </p:grpSpPr>
            <p:grpSp>
              <p:nvGrpSpPr>
                <p:cNvPr id="9" name="组合 98"/>
                <p:cNvGrpSpPr/>
                <p:nvPr/>
              </p:nvGrpSpPr>
              <p:grpSpPr>
                <a:xfrm>
                  <a:off x="1997760" y="2356351"/>
                  <a:ext cx="1899022" cy="2236340"/>
                  <a:chOff x="3333038" y="1211888"/>
                  <a:chExt cx="1899022" cy="2236340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3333038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3347864" y="1211888"/>
                    <a:ext cx="1872208" cy="223634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5214060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10" name="椭圆 9"/>
                <p:cNvSpPr/>
                <p:nvPr/>
              </p:nvSpPr>
              <p:spPr>
                <a:xfrm rot="1800000">
                  <a:off x="209728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rot="1800000">
                  <a:off x="227152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rot="1800000">
                  <a:off x="244264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 rot="1800000">
                  <a:off x="2616884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 rot="1800000">
                  <a:off x="2791122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 rot="1800000">
                  <a:off x="2965360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 rot="1800000">
                  <a:off x="313647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 rot="1800000">
                  <a:off x="331071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 rot="1800000">
                  <a:off x="3483618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rot="1800000">
                  <a:off x="365785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2037876" y="4037508"/>
                <a:ext cx="1872208" cy="69448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127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835696" y="1305548"/>
            <a:ext cx="1899022" cy="2728919"/>
            <a:chOff x="1355467" y="454668"/>
            <a:chExt cx="1899022" cy="3638558"/>
          </a:xfrm>
        </p:grpSpPr>
        <p:grpSp>
          <p:nvGrpSpPr>
            <p:cNvPr id="27" name="组合 5"/>
            <p:cNvGrpSpPr/>
            <p:nvPr/>
          </p:nvGrpSpPr>
          <p:grpSpPr>
            <a:xfrm>
              <a:off x="1658325" y="454668"/>
              <a:ext cx="1296144" cy="769635"/>
              <a:chOff x="1259632" y="2067694"/>
              <a:chExt cx="1296144" cy="769635"/>
            </a:xfrm>
          </p:grpSpPr>
          <p:sp>
            <p:nvSpPr>
              <p:cNvPr id="45" name="梯形 3"/>
              <p:cNvSpPr/>
              <p:nvPr/>
            </p:nvSpPr>
            <p:spPr>
              <a:xfrm rot="10800000">
                <a:off x="1259632" y="2067694"/>
                <a:ext cx="1296144" cy="715760"/>
              </a:xfrm>
              <a:prstGeom prst="trapezoid">
                <a:avLst>
                  <a:gd name="adj" fmla="val 32984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1"/>
              <p:cNvSpPr/>
              <p:nvPr/>
            </p:nvSpPr>
            <p:spPr>
              <a:xfrm>
                <a:off x="1619671" y="2180814"/>
                <a:ext cx="895552" cy="602868"/>
              </a:xfrm>
              <a:custGeom>
                <a:avLst/>
                <a:gdLst>
                  <a:gd name="connsiteX0" fmla="*/ 0 w 509588"/>
                  <a:gd name="connsiteY0" fmla="*/ 237910 h 237910"/>
                  <a:gd name="connsiteX1" fmla="*/ 176213 w 509588"/>
                  <a:gd name="connsiteY1" fmla="*/ 28360 h 237910"/>
                  <a:gd name="connsiteX2" fmla="*/ 509588 w 509588"/>
                  <a:gd name="connsiteY2" fmla="*/ 4547 h 237910"/>
                  <a:gd name="connsiteX0-1" fmla="*/ 0 w 520457"/>
                  <a:gd name="connsiteY0-2" fmla="*/ 336767 h 336767"/>
                  <a:gd name="connsiteX1-3" fmla="*/ 176213 w 520457"/>
                  <a:gd name="connsiteY1-4" fmla="*/ 127217 h 336767"/>
                  <a:gd name="connsiteX2-5" fmla="*/ 520457 w 520457"/>
                  <a:gd name="connsiteY2-6" fmla="*/ 151 h 336767"/>
                  <a:gd name="connsiteX0-7" fmla="*/ 0 w 520457"/>
                  <a:gd name="connsiteY0-8" fmla="*/ 336889 h 336889"/>
                  <a:gd name="connsiteX1-9" fmla="*/ 207461 w 520457"/>
                  <a:gd name="connsiteY1-10" fmla="*/ 92016 h 336889"/>
                  <a:gd name="connsiteX2-11" fmla="*/ 520457 w 520457"/>
                  <a:gd name="connsiteY2-12" fmla="*/ 273 h 336889"/>
                  <a:gd name="connsiteX0-13" fmla="*/ 0 w 510947"/>
                  <a:gd name="connsiteY0-14" fmla="*/ 339593 h 339593"/>
                  <a:gd name="connsiteX1-15" fmla="*/ 207461 w 510947"/>
                  <a:gd name="connsiteY1-16" fmla="*/ 94720 h 339593"/>
                  <a:gd name="connsiteX2-17" fmla="*/ 510947 w 510947"/>
                  <a:gd name="connsiteY2-18" fmla="*/ 260 h 339593"/>
                  <a:gd name="connsiteX0-19" fmla="*/ 0 w 533717"/>
                  <a:gd name="connsiteY0-20" fmla="*/ 345604 h 345604"/>
                  <a:gd name="connsiteX1-21" fmla="*/ 207461 w 533717"/>
                  <a:gd name="connsiteY1-22" fmla="*/ 100731 h 345604"/>
                  <a:gd name="connsiteX2-23" fmla="*/ 510947 w 533717"/>
                  <a:gd name="connsiteY2-24" fmla="*/ 6271 h 345604"/>
                  <a:gd name="connsiteX3" fmla="*/ 511949 w 533717"/>
                  <a:gd name="connsiteY3" fmla="*/ 8958 h 345604"/>
                  <a:gd name="connsiteX0-25" fmla="*/ 0 w 520754"/>
                  <a:gd name="connsiteY0-26" fmla="*/ 339809 h 344170"/>
                  <a:gd name="connsiteX1-27" fmla="*/ 207461 w 520754"/>
                  <a:gd name="connsiteY1-28" fmla="*/ 94936 h 344170"/>
                  <a:gd name="connsiteX2-29" fmla="*/ 510947 w 520754"/>
                  <a:gd name="connsiteY2-30" fmla="*/ 476 h 344170"/>
                  <a:gd name="connsiteX3-31" fmla="*/ 399186 w 520754"/>
                  <a:gd name="connsiteY3-32" fmla="*/ 344170 h 344170"/>
                  <a:gd name="connsiteX0-33" fmla="*/ 0 w 520754"/>
                  <a:gd name="connsiteY0-34" fmla="*/ 339809 h 344170"/>
                  <a:gd name="connsiteX1-35" fmla="*/ 207461 w 520754"/>
                  <a:gd name="connsiteY1-36" fmla="*/ 94936 h 344170"/>
                  <a:gd name="connsiteX2-37" fmla="*/ 510947 w 520754"/>
                  <a:gd name="connsiteY2-38" fmla="*/ 476 h 344170"/>
                  <a:gd name="connsiteX3-39" fmla="*/ 399186 w 520754"/>
                  <a:gd name="connsiteY3-40" fmla="*/ 344170 h 344170"/>
                  <a:gd name="connsiteX4" fmla="*/ 0 w 520754"/>
                  <a:gd name="connsiteY4" fmla="*/ 339809 h 344170"/>
                  <a:gd name="connsiteX0-41" fmla="*/ 0 w 520754"/>
                  <a:gd name="connsiteY0-42" fmla="*/ 343885 h 344170"/>
                  <a:gd name="connsiteX1-43" fmla="*/ 207461 w 520754"/>
                  <a:gd name="connsiteY1-44" fmla="*/ 94936 h 344170"/>
                  <a:gd name="connsiteX2-45" fmla="*/ 510947 w 520754"/>
                  <a:gd name="connsiteY2-46" fmla="*/ 476 h 344170"/>
                  <a:gd name="connsiteX3-47" fmla="*/ 399186 w 520754"/>
                  <a:gd name="connsiteY3-48" fmla="*/ 344170 h 344170"/>
                  <a:gd name="connsiteX4-49" fmla="*/ 0 w 520754"/>
                  <a:gd name="connsiteY4-50" fmla="*/ 343885 h 344170"/>
                  <a:gd name="connsiteX0-51" fmla="*/ 0 w 510947"/>
                  <a:gd name="connsiteY0-52" fmla="*/ 343674 h 343959"/>
                  <a:gd name="connsiteX1-53" fmla="*/ 207461 w 510947"/>
                  <a:gd name="connsiteY1-54" fmla="*/ 94725 h 343959"/>
                  <a:gd name="connsiteX2-55" fmla="*/ 510947 w 510947"/>
                  <a:gd name="connsiteY2-56" fmla="*/ 265 h 343959"/>
                  <a:gd name="connsiteX3-57" fmla="*/ 399186 w 510947"/>
                  <a:gd name="connsiteY3-58" fmla="*/ 343959 h 343959"/>
                  <a:gd name="connsiteX4-59" fmla="*/ 0 w 510947"/>
                  <a:gd name="connsiteY4-60" fmla="*/ 343674 h 3439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31" y="connsiteY3-32"/>
                  </a:cxn>
                  <a:cxn ang="0">
                    <a:pos x="connsiteX4-49" y="connsiteY4-50"/>
                  </a:cxn>
                </a:cxnLst>
                <a:rect l="l" t="t" r="r" b="b"/>
                <a:pathLst>
                  <a:path w="510947" h="343959">
                    <a:moveTo>
                      <a:pt x="0" y="343674"/>
                    </a:moveTo>
                    <a:cubicBezTo>
                      <a:pt x="45641" y="258346"/>
                      <a:pt x="122303" y="151960"/>
                      <a:pt x="207461" y="94725"/>
                    </a:cubicBezTo>
                    <a:cubicBezTo>
                      <a:pt x="292619" y="37490"/>
                      <a:pt x="445066" y="-3704"/>
                      <a:pt x="510947" y="265"/>
                    </a:cubicBezTo>
                    <a:cubicBezTo>
                      <a:pt x="496483" y="47465"/>
                      <a:pt x="398977" y="343399"/>
                      <a:pt x="399186" y="343959"/>
                    </a:cubicBezTo>
                    <a:lnTo>
                      <a:pt x="0" y="3436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TextBox 4"/>
              <p:cNvSpPr txBox="1"/>
              <p:nvPr/>
            </p:nvSpPr>
            <p:spPr>
              <a:xfrm>
                <a:off x="1610319" y="2139702"/>
                <a:ext cx="585417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355467" y="1149704"/>
              <a:ext cx="1899022" cy="2943522"/>
              <a:chOff x="2023374" y="1788468"/>
              <a:chExt cx="1899022" cy="2943522"/>
            </a:xfrm>
          </p:grpSpPr>
          <p:grpSp>
            <p:nvGrpSpPr>
              <p:cNvPr id="29" name="组合 22"/>
              <p:cNvGrpSpPr/>
              <p:nvPr/>
            </p:nvGrpSpPr>
            <p:grpSpPr>
              <a:xfrm>
                <a:off x="2023374" y="1788468"/>
                <a:ext cx="1899022" cy="2236340"/>
                <a:chOff x="1997760" y="2356351"/>
                <a:chExt cx="1899022" cy="2236340"/>
              </a:xfrm>
            </p:grpSpPr>
            <p:grpSp>
              <p:nvGrpSpPr>
                <p:cNvPr id="31" name="组合 11"/>
                <p:cNvGrpSpPr/>
                <p:nvPr/>
              </p:nvGrpSpPr>
              <p:grpSpPr>
                <a:xfrm>
                  <a:off x="1997760" y="2356351"/>
                  <a:ext cx="1899022" cy="2236340"/>
                  <a:chOff x="3333038" y="1211888"/>
                  <a:chExt cx="1899022" cy="2236340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3333038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3" name="矩形 6"/>
                  <p:cNvSpPr/>
                  <p:nvPr/>
                </p:nvSpPr>
                <p:spPr>
                  <a:xfrm>
                    <a:off x="3347864" y="1211888"/>
                    <a:ext cx="1872208" cy="223634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44" name="矩形 43"/>
                  <p:cNvSpPr/>
                  <p:nvPr/>
                </p:nvSpPr>
                <p:spPr>
                  <a:xfrm>
                    <a:off x="5214060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32" name="椭圆 31"/>
                <p:cNvSpPr/>
                <p:nvPr/>
              </p:nvSpPr>
              <p:spPr>
                <a:xfrm rot="1800000">
                  <a:off x="209728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 rot="1800000">
                  <a:off x="227152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 rot="1800000">
                  <a:off x="244264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 rot="1800000">
                  <a:off x="2616884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 rot="1800000">
                  <a:off x="2791122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 rot="1800000">
                  <a:off x="2965360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 rot="1800000">
                  <a:off x="313647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 rot="1800000">
                  <a:off x="331071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 rot="1800000">
                  <a:off x="3483618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 rot="1800000">
                  <a:off x="365785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30" name="矩形 24"/>
              <p:cNvSpPr/>
              <p:nvPr/>
            </p:nvSpPr>
            <p:spPr>
              <a:xfrm>
                <a:off x="2037876" y="4037508"/>
                <a:ext cx="1872208" cy="69448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127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3626523" y="1895059"/>
            <a:ext cx="1899022" cy="2728919"/>
            <a:chOff x="1355467" y="454668"/>
            <a:chExt cx="1899022" cy="3638558"/>
          </a:xfrm>
        </p:grpSpPr>
        <p:grpSp>
          <p:nvGrpSpPr>
            <p:cNvPr id="49" name="组合 72"/>
            <p:cNvGrpSpPr/>
            <p:nvPr/>
          </p:nvGrpSpPr>
          <p:grpSpPr>
            <a:xfrm>
              <a:off x="1658325" y="454668"/>
              <a:ext cx="1296144" cy="769635"/>
              <a:chOff x="1259632" y="2067694"/>
              <a:chExt cx="1296144" cy="769635"/>
            </a:xfrm>
          </p:grpSpPr>
          <p:sp>
            <p:nvSpPr>
              <p:cNvPr id="67" name="梯形 66"/>
              <p:cNvSpPr/>
              <p:nvPr/>
            </p:nvSpPr>
            <p:spPr>
              <a:xfrm rot="10800000">
                <a:off x="1259632" y="2067694"/>
                <a:ext cx="1296144" cy="715760"/>
              </a:xfrm>
              <a:prstGeom prst="trapezoid">
                <a:avLst>
                  <a:gd name="adj" fmla="val 32984"/>
                </a:avLst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1619671" y="2180814"/>
                <a:ext cx="895552" cy="602868"/>
              </a:xfrm>
              <a:custGeom>
                <a:avLst/>
                <a:gdLst>
                  <a:gd name="connsiteX0" fmla="*/ 0 w 509588"/>
                  <a:gd name="connsiteY0" fmla="*/ 237910 h 237910"/>
                  <a:gd name="connsiteX1" fmla="*/ 176213 w 509588"/>
                  <a:gd name="connsiteY1" fmla="*/ 28360 h 237910"/>
                  <a:gd name="connsiteX2" fmla="*/ 509588 w 509588"/>
                  <a:gd name="connsiteY2" fmla="*/ 4547 h 237910"/>
                  <a:gd name="connsiteX0-1" fmla="*/ 0 w 520457"/>
                  <a:gd name="connsiteY0-2" fmla="*/ 336767 h 336767"/>
                  <a:gd name="connsiteX1-3" fmla="*/ 176213 w 520457"/>
                  <a:gd name="connsiteY1-4" fmla="*/ 127217 h 336767"/>
                  <a:gd name="connsiteX2-5" fmla="*/ 520457 w 520457"/>
                  <a:gd name="connsiteY2-6" fmla="*/ 151 h 336767"/>
                  <a:gd name="connsiteX0-7" fmla="*/ 0 w 520457"/>
                  <a:gd name="connsiteY0-8" fmla="*/ 336889 h 336889"/>
                  <a:gd name="connsiteX1-9" fmla="*/ 207461 w 520457"/>
                  <a:gd name="connsiteY1-10" fmla="*/ 92016 h 336889"/>
                  <a:gd name="connsiteX2-11" fmla="*/ 520457 w 520457"/>
                  <a:gd name="connsiteY2-12" fmla="*/ 273 h 336889"/>
                  <a:gd name="connsiteX0-13" fmla="*/ 0 w 510947"/>
                  <a:gd name="connsiteY0-14" fmla="*/ 339593 h 339593"/>
                  <a:gd name="connsiteX1-15" fmla="*/ 207461 w 510947"/>
                  <a:gd name="connsiteY1-16" fmla="*/ 94720 h 339593"/>
                  <a:gd name="connsiteX2-17" fmla="*/ 510947 w 510947"/>
                  <a:gd name="connsiteY2-18" fmla="*/ 260 h 339593"/>
                  <a:gd name="connsiteX0-19" fmla="*/ 0 w 533717"/>
                  <a:gd name="connsiteY0-20" fmla="*/ 345604 h 345604"/>
                  <a:gd name="connsiteX1-21" fmla="*/ 207461 w 533717"/>
                  <a:gd name="connsiteY1-22" fmla="*/ 100731 h 345604"/>
                  <a:gd name="connsiteX2-23" fmla="*/ 510947 w 533717"/>
                  <a:gd name="connsiteY2-24" fmla="*/ 6271 h 345604"/>
                  <a:gd name="connsiteX3" fmla="*/ 511949 w 533717"/>
                  <a:gd name="connsiteY3" fmla="*/ 8958 h 345604"/>
                  <a:gd name="connsiteX0-25" fmla="*/ 0 w 520754"/>
                  <a:gd name="connsiteY0-26" fmla="*/ 339809 h 344170"/>
                  <a:gd name="connsiteX1-27" fmla="*/ 207461 w 520754"/>
                  <a:gd name="connsiteY1-28" fmla="*/ 94936 h 344170"/>
                  <a:gd name="connsiteX2-29" fmla="*/ 510947 w 520754"/>
                  <a:gd name="connsiteY2-30" fmla="*/ 476 h 344170"/>
                  <a:gd name="connsiteX3-31" fmla="*/ 399186 w 520754"/>
                  <a:gd name="connsiteY3-32" fmla="*/ 344170 h 344170"/>
                  <a:gd name="connsiteX0-33" fmla="*/ 0 w 520754"/>
                  <a:gd name="connsiteY0-34" fmla="*/ 339809 h 344170"/>
                  <a:gd name="connsiteX1-35" fmla="*/ 207461 w 520754"/>
                  <a:gd name="connsiteY1-36" fmla="*/ 94936 h 344170"/>
                  <a:gd name="connsiteX2-37" fmla="*/ 510947 w 520754"/>
                  <a:gd name="connsiteY2-38" fmla="*/ 476 h 344170"/>
                  <a:gd name="connsiteX3-39" fmla="*/ 399186 w 520754"/>
                  <a:gd name="connsiteY3-40" fmla="*/ 344170 h 344170"/>
                  <a:gd name="connsiteX4" fmla="*/ 0 w 520754"/>
                  <a:gd name="connsiteY4" fmla="*/ 339809 h 344170"/>
                  <a:gd name="connsiteX0-41" fmla="*/ 0 w 520754"/>
                  <a:gd name="connsiteY0-42" fmla="*/ 343885 h 344170"/>
                  <a:gd name="connsiteX1-43" fmla="*/ 207461 w 520754"/>
                  <a:gd name="connsiteY1-44" fmla="*/ 94936 h 344170"/>
                  <a:gd name="connsiteX2-45" fmla="*/ 510947 w 520754"/>
                  <a:gd name="connsiteY2-46" fmla="*/ 476 h 344170"/>
                  <a:gd name="connsiteX3-47" fmla="*/ 399186 w 520754"/>
                  <a:gd name="connsiteY3-48" fmla="*/ 344170 h 344170"/>
                  <a:gd name="connsiteX4-49" fmla="*/ 0 w 520754"/>
                  <a:gd name="connsiteY4-50" fmla="*/ 343885 h 344170"/>
                  <a:gd name="connsiteX0-51" fmla="*/ 0 w 510947"/>
                  <a:gd name="connsiteY0-52" fmla="*/ 343674 h 343959"/>
                  <a:gd name="connsiteX1-53" fmla="*/ 207461 w 510947"/>
                  <a:gd name="connsiteY1-54" fmla="*/ 94725 h 343959"/>
                  <a:gd name="connsiteX2-55" fmla="*/ 510947 w 510947"/>
                  <a:gd name="connsiteY2-56" fmla="*/ 265 h 343959"/>
                  <a:gd name="connsiteX3-57" fmla="*/ 399186 w 510947"/>
                  <a:gd name="connsiteY3-58" fmla="*/ 343959 h 343959"/>
                  <a:gd name="connsiteX4-59" fmla="*/ 0 w 510947"/>
                  <a:gd name="connsiteY4-60" fmla="*/ 343674 h 3439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31" y="connsiteY3-32"/>
                  </a:cxn>
                  <a:cxn ang="0">
                    <a:pos x="connsiteX4-49" y="connsiteY4-50"/>
                  </a:cxn>
                </a:cxnLst>
                <a:rect l="l" t="t" r="r" b="b"/>
                <a:pathLst>
                  <a:path w="510947" h="343959">
                    <a:moveTo>
                      <a:pt x="0" y="343674"/>
                    </a:moveTo>
                    <a:cubicBezTo>
                      <a:pt x="45641" y="258346"/>
                      <a:pt x="122303" y="151960"/>
                      <a:pt x="207461" y="94725"/>
                    </a:cubicBezTo>
                    <a:cubicBezTo>
                      <a:pt x="292619" y="37490"/>
                      <a:pt x="445066" y="-3704"/>
                      <a:pt x="510947" y="265"/>
                    </a:cubicBezTo>
                    <a:cubicBezTo>
                      <a:pt x="496483" y="47465"/>
                      <a:pt x="398977" y="343399"/>
                      <a:pt x="399186" y="343959"/>
                    </a:cubicBezTo>
                    <a:lnTo>
                      <a:pt x="0" y="34367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610319" y="2139702"/>
                <a:ext cx="585417" cy="697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schemeClr val="bg1"/>
                    </a:solidFill>
                    <a:latin typeface="Arial Unicode MS" pitchFamily="34" charset="-122"/>
                    <a:ea typeface="Arial Unicode MS" pitchFamily="34" charset="-122"/>
                    <a:cs typeface="Arial Unicode MS" pitchFamily="34" charset="-122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endParaRPr>
              </a:p>
            </p:txBody>
          </p:sp>
        </p:grpSp>
        <p:grpSp>
          <p:nvGrpSpPr>
            <p:cNvPr id="50" name="组合 73"/>
            <p:cNvGrpSpPr/>
            <p:nvPr/>
          </p:nvGrpSpPr>
          <p:grpSpPr>
            <a:xfrm>
              <a:off x="1355467" y="1149704"/>
              <a:ext cx="1899022" cy="2943522"/>
              <a:chOff x="2023374" y="1788468"/>
              <a:chExt cx="1899022" cy="2943522"/>
            </a:xfrm>
          </p:grpSpPr>
          <p:grpSp>
            <p:nvGrpSpPr>
              <p:cNvPr id="51" name="组合 74"/>
              <p:cNvGrpSpPr/>
              <p:nvPr/>
            </p:nvGrpSpPr>
            <p:grpSpPr>
              <a:xfrm>
                <a:off x="2023374" y="1788468"/>
                <a:ext cx="1899022" cy="2236340"/>
                <a:chOff x="1997760" y="2356351"/>
                <a:chExt cx="1899022" cy="2236340"/>
              </a:xfrm>
            </p:grpSpPr>
            <p:grpSp>
              <p:nvGrpSpPr>
                <p:cNvPr id="53" name="组合 76"/>
                <p:cNvGrpSpPr/>
                <p:nvPr/>
              </p:nvGrpSpPr>
              <p:grpSpPr>
                <a:xfrm>
                  <a:off x="1997760" y="2356351"/>
                  <a:ext cx="1899022" cy="2236340"/>
                  <a:chOff x="3333038" y="1211888"/>
                  <a:chExt cx="1899022" cy="2236340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3333038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3347864" y="1211888"/>
                    <a:ext cx="1872208" cy="223634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127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5214060" y="1537970"/>
                    <a:ext cx="18000" cy="1584176"/>
                  </a:xfrm>
                  <a:prstGeom prst="rect">
                    <a:avLst/>
                  </a:prstGeom>
                  <a:gradFill>
                    <a:gsLst>
                      <a:gs pos="50000">
                        <a:schemeClr val="tx1">
                          <a:lumMod val="50000"/>
                          <a:lumOff val="50000"/>
                        </a:schemeClr>
                      </a:gs>
                      <a:gs pos="0">
                        <a:schemeClr val="bg1">
                          <a:alpha val="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sp>
              <p:nvSpPr>
                <p:cNvPr id="54" name="椭圆 53"/>
                <p:cNvSpPr/>
                <p:nvPr/>
              </p:nvSpPr>
              <p:spPr>
                <a:xfrm rot="1800000">
                  <a:off x="209728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 rot="1800000">
                  <a:off x="227152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 rot="1800000">
                  <a:off x="244264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 rot="1800000">
                  <a:off x="2616884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 rot="1800000">
                  <a:off x="2791122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 rot="1800000">
                  <a:off x="2965360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 rot="1800000">
                  <a:off x="3136479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 rot="1800000">
                  <a:off x="3310717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 rot="1800000">
                  <a:off x="3483618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 rot="1800000">
                  <a:off x="3657856" y="2417963"/>
                  <a:ext cx="127551" cy="127551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4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</p:grpSp>
          <p:sp>
            <p:nvSpPr>
              <p:cNvPr id="52" name="矩形 51"/>
              <p:cNvSpPr/>
              <p:nvPr/>
            </p:nvSpPr>
            <p:spPr>
              <a:xfrm>
                <a:off x="2037876" y="4037508"/>
                <a:ext cx="1872208" cy="69448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127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1974597" y="2085697"/>
            <a:ext cx="163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上报企业总体数量基本稳定</a:t>
            </a:r>
            <a:endParaRPr lang="zh-CN" altLang="en-US" dirty="0">
              <a:solidFill>
                <a:srgbClr val="00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79912" y="273376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zh-CN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年年报工作顺利完成</a:t>
            </a:r>
            <a:endParaRPr lang="zh-CN" altLang="zh-CN" dirty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74144" y="141480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一、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年年报工作总体情况</a:t>
            </a:r>
            <a:endParaRPr lang="en-US" altLang="zh-CN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551237" y="1981822"/>
            <a:ext cx="171015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年报工作全面实现平台直报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4" name="灯片编号占位符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-94006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3528" y="195486"/>
            <a:ext cx="405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01 2017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年重点企业上报情况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2893818" y="1167594"/>
          <a:ext cx="590465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12" name="直接连接符 11"/>
          <p:cNvCxnSpPr/>
          <p:nvPr/>
        </p:nvCxnSpPr>
        <p:spPr>
          <a:xfrm>
            <a:off x="7617880" y="1776097"/>
            <a:ext cx="0" cy="2133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87701" y="2557313"/>
            <a:ext cx="0" cy="1377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593448" y="3355901"/>
            <a:ext cx="0" cy="54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01530" y="1167594"/>
            <a:ext cx="2448272" cy="3240360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880" algn="just"/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年年报上报平台于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2018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6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月底关闭，平台共接收</a:t>
            </a:r>
            <a:r>
              <a:rPr lang="en-US" altLang="zh-CN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1063</a:t>
            </a:r>
            <a:r>
              <a:rPr lang="zh-CN" altLang="en-US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上报企业的报表，（去年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1078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家）其中：大型企业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309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家，中型企业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331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家，小微企业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423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家。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indent="182880" algn="just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年报共涉及指标</a:t>
            </a:r>
            <a:r>
              <a:rPr lang="en-US" altLang="zh-CN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85</a:t>
            </a:r>
            <a:r>
              <a:rPr lang="zh-CN" altLang="en-US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项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，其中反映企业基本信息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项，基本情况指标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43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个，财务指标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21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个，同时收集了产品目录内及目录外的企业产销存资料。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9168" y="205950"/>
            <a:ext cx="4324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02 2017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年年报工作顺利完成</a:t>
            </a:r>
            <a:endParaRPr lang="en-US" altLang="zh-CN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5" y="1923677"/>
          <a:ext cx="3080120" cy="2808312"/>
        </p:xfrm>
        <a:graphic>
          <a:graphicData uri="http://schemas.openxmlformats.org/drawingml/2006/table">
            <a:tbl>
              <a:tblPr/>
              <a:tblGrid>
                <a:gridCol w="822834"/>
                <a:gridCol w="1128643"/>
                <a:gridCol w="1128643"/>
              </a:tblGrid>
              <a:tr h="5455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分类</a:t>
                      </a:r>
                      <a:endParaRPr lang="en-US" altLang="zh-CN" sz="1100" b="1" i="0" u="none" strike="noStrike" dirty="0">
                        <a:solidFill>
                          <a:srgbClr val="FFFFFF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50" b="1" i="0" u="none" strike="noStrike" dirty="0">
                          <a:solidFill>
                            <a:schemeClr val="bg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省市</a:t>
                      </a:r>
                      <a:r>
                        <a:rPr lang="zh-CN" altLang="en-US" sz="1050" b="1" i="0" u="none" strike="noStrike" dirty="0" smtClean="0">
                          <a:solidFill>
                            <a:schemeClr val="bg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协会</a:t>
                      </a:r>
                      <a:endParaRPr lang="en-US" altLang="zh-CN" sz="1050" b="1" i="0" u="none" strike="noStrike" dirty="0" smtClean="0">
                        <a:solidFill>
                          <a:schemeClr val="bg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1050" b="1" i="0" u="none" strike="noStrike" dirty="0" smtClean="0">
                          <a:solidFill>
                            <a:schemeClr val="bg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zh-CN" altLang="en-US" sz="1050" b="1" i="0" u="none" strike="noStrike" dirty="0">
                          <a:solidFill>
                            <a:schemeClr val="bg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家）</a:t>
                      </a:r>
                      <a:endParaRPr lang="zh-CN" altLang="en-US" sz="1050" b="1" i="0" u="none" strike="noStrike" dirty="0">
                        <a:solidFill>
                          <a:schemeClr val="bg1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企业集团</a:t>
                      </a:r>
                      <a:endParaRPr lang="en-US" altLang="zh-CN" sz="1100" b="1" i="0" u="none" strike="noStrike" dirty="0" smtClean="0">
                        <a:solidFill>
                          <a:srgbClr val="FFFFFF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（</a:t>
                      </a:r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家）</a:t>
                      </a:r>
                      <a:endParaRPr lang="zh-CN" altLang="en-US" sz="1100" b="1" i="0" u="none" strike="noStrike" dirty="0">
                        <a:solidFill>
                          <a:srgbClr val="FFFFFF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657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大于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50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家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57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20-50</a:t>
                      </a:r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家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小于</a:t>
                      </a:r>
                      <a:r>
                        <a:rPr lang="en-US" altLang="zh-CN" sz="11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20</a:t>
                      </a: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家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57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合计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34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10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67544" y="746419"/>
            <a:ext cx="8208912" cy="1107996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2017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年机械工业重点企业年报二级管理单位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44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，其中：省市协会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34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家，企业集团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10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家。收集企业数量超过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50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家的机构有</a:t>
            </a: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8</a:t>
            </a:r>
            <a:r>
              <a:rPr kumimoji="0" lang="zh-CN" altLang="en-US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家，</a:t>
            </a: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上报企业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676</a:t>
            </a: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家，占上报企业数量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63.6%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；企业数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20-50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个的有</a:t>
            </a:r>
            <a:r>
              <a:rPr lang="en-US" altLang="zh-CN" sz="1400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7</a:t>
            </a:r>
            <a:r>
              <a:rPr lang="zh-CN" altLang="en-US" sz="1400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：天津百利、大连机械、北京京城、北京京仪、辽宁汽车、广东机械、陕西机械，共上报企业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249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家，</a:t>
            </a: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占上报企业数量</a:t>
            </a:r>
            <a:r>
              <a:rPr kumimoji="0" lang="en-US" altLang="zh-CN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23.4%</a:t>
            </a:r>
            <a:r>
              <a:rPr kumimoji="0" lang="zh-CN" altLang="en-US" sz="1200" i="0" u="none" strike="noStrike" cap="none" normalizeH="0" baseline="0" dirty="0" smtClean="0">
                <a:ln>
                  <a:noFill/>
                </a:ln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；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此外</a:t>
            </a:r>
            <a:r>
              <a:rPr lang="en-US" altLang="zh-CN" sz="1400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13</a:t>
            </a:r>
            <a:r>
              <a:rPr lang="zh-CN" altLang="en-US" sz="1400" b="1" dirty="0" smtClean="0">
                <a:solidFill>
                  <a:srgbClr val="C00000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家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单位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重型汽车、山西机械、天津中环、青海机械、上海仪表、哈电集团、一汽集团、东电集团、一拖集团、西电集团、四联集团、一重集团、二重集团等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也积极组织企业登录平台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，很好完成了上报工作。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3707904" y="1923678"/>
          <a:ext cx="49685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8718" y="205950"/>
            <a:ext cx="499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03 </a:t>
            </a:r>
            <a:r>
              <a:rPr lang="zh-CN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年报工作全面实现平台直报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917225"/>
            <a:ext cx="8640960" cy="1200329"/>
          </a:xfrm>
          <a:prstGeom prst="rect">
            <a:avLst/>
          </a:prstGeom>
          <a:noFill/>
          <a:ln w="9525">
            <a:solidFill>
              <a:srgbClr val="595959"/>
            </a:solidFill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67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鉴于</a:t>
            </a:r>
            <a:r>
              <a:rPr lang="en-US" altLang="zh-CN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2017</a:t>
            </a:r>
            <a:r>
              <a:rPr lang="zh-CN" altLang="en-US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年年报为第一次采用中机联网上直报系统，平台自身功能、系统稳定性等仍有不足，加大了上报单位及企业的工作难度，但年报工作得到从领导到具体工作人员高度重视，不仅认真学习</a:t>
            </a:r>
            <a:r>
              <a:rPr lang="en-US" altLang="zh-CN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《</a:t>
            </a:r>
            <a:r>
              <a:rPr lang="zh-CN" altLang="en-US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机械工业统计报表制度</a:t>
            </a:r>
            <a:r>
              <a:rPr lang="en-US" altLang="zh-CN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》</a:t>
            </a:r>
            <a:r>
              <a:rPr lang="zh-CN" altLang="en-US" sz="12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还在上报遇到具体问题时主动与中机联沟通反映，为推动直报平台各项功能的逐步完善，保证年报工作顺利完成做出了努力，同时也为今后年报工作的深入开展打下了良好基础。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2211710"/>
            <a:ext cx="32554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9" y="2211711"/>
            <a:ext cx="53285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灯片编号占位符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971600" y="714945"/>
            <a:ext cx="2399606" cy="3873029"/>
            <a:chOff x="1713451" y="714945"/>
            <a:chExt cx="2399606" cy="3873029"/>
          </a:xfrm>
        </p:grpSpPr>
        <p:grpSp>
          <p:nvGrpSpPr>
            <p:cNvPr id="4" name="组合 3"/>
            <p:cNvGrpSpPr/>
            <p:nvPr/>
          </p:nvGrpSpPr>
          <p:grpSpPr>
            <a:xfrm>
              <a:off x="1713451" y="714945"/>
              <a:ext cx="1512168" cy="3873029"/>
              <a:chOff x="1331640" y="-459432"/>
              <a:chExt cx="2251198" cy="6192688"/>
            </a:xfrm>
          </p:grpSpPr>
          <p:grpSp>
            <p:nvGrpSpPr>
              <p:cNvPr id="5" name="组合 9"/>
              <p:cNvGrpSpPr/>
              <p:nvPr/>
            </p:nvGrpSpPr>
            <p:grpSpPr>
              <a:xfrm>
                <a:off x="2123728" y="692696"/>
                <a:ext cx="1459110" cy="1584176"/>
                <a:chOff x="2123728" y="692696"/>
                <a:chExt cx="2056018" cy="2232248"/>
              </a:xfrm>
            </p:grpSpPr>
            <p:sp>
              <p:nvSpPr>
                <p:cNvPr id="18" name="空心弧 3"/>
                <p:cNvSpPr/>
                <p:nvPr/>
              </p:nvSpPr>
              <p:spPr>
                <a:xfrm>
                  <a:off x="2123728" y="692696"/>
                  <a:ext cx="2056018" cy="2056018"/>
                </a:xfrm>
                <a:prstGeom prst="blockArc">
                  <a:avLst>
                    <a:gd name="adj1" fmla="val 14475132"/>
                    <a:gd name="adj2" fmla="val 45922"/>
                    <a:gd name="adj3" fmla="val 1005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空心弧 4"/>
                <p:cNvSpPr/>
                <p:nvPr/>
              </p:nvSpPr>
              <p:spPr>
                <a:xfrm flipV="1">
                  <a:off x="2123728" y="868926"/>
                  <a:ext cx="2056018" cy="2056018"/>
                </a:xfrm>
                <a:prstGeom prst="blockArc">
                  <a:avLst>
                    <a:gd name="adj1" fmla="val 13928781"/>
                    <a:gd name="adj2" fmla="val 45922"/>
                    <a:gd name="adj3" fmla="val 1005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" name="组合 13"/>
              <p:cNvGrpSpPr/>
              <p:nvPr/>
            </p:nvGrpSpPr>
            <p:grpSpPr>
              <a:xfrm flipH="1">
                <a:off x="1331640" y="1844824"/>
                <a:ext cx="1459110" cy="1584176"/>
                <a:chOff x="2123728" y="692696"/>
                <a:chExt cx="2056018" cy="2232248"/>
              </a:xfrm>
            </p:grpSpPr>
            <p:sp>
              <p:nvSpPr>
                <p:cNvPr id="16" name="空心弧 15"/>
                <p:cNvSpPr/>
                <p:nvPr/>
              </p:nvSpPr>
              <p:spPr>
                <a:xfrm>
                  <a:off x="2123728" y="692696"/>
                  <a:ext cx="2056018" cy="2056018"/>
                </a:xfrm>
                <a:prstGeom prst="blockArc">
                  <a:avLst>
                    <a:gd name="adj1" fmla="val 14475132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空心弧 16"/>
                <p:cNvSpPr/>
                <p:nvPr/>
              </p:nvSpPr>
              <p:spPr>
                <a:xfrm flipV="1">
                  <a:off x="2123728" y="868926"/>
                  <a:ext cx="2056018" cy="2056018"/>
                </a:xfrm>
                <a:prstGeom prst="blockArc">
                  <a:avLst>
                    <a:gd name="adj1" fmla="val 13928781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" name="组合 16"/>
              <p:cNvGrpSpPr/>
              <p:nvPr/>
            </p:nvGrpSpPr>
            <p:grpSpPr>
              <a:xfrm>
                <a:off x="2123728" y="2996952"/>
                <a:ext cx="1459110" cy="1584176"/>
                <a:chOff x="2123728" y="692696"/>
                <a:chExt cx="2056018" cy="2232248"/>
              </a:xfrm>
            </p:grpSpPr>
            <p:sp>
              <p:nvSpPr>
                <p:cNvPr id="14" name="空心弧 13"/>
                <p:cNvSpPr/>
                <p:nvPr/>
              </p:nvSpPr>
              <p:spPr>
                <a:xfrm>
                  <a:off x="2123728" y="692696"/>
                  <a:ext cx="2056018" cy="2056018"/>
                </a:xfrm>
                <a:prstGeom prst="blockArc">
                  <a:avLst>
                    <a:gd name="adj1" fmla="val 14475132"/>
                    <a:gd name="adj2" fmla="val 45922"/>
                    <a:gd name="adj3" fmla="val 1005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空心弧 14"/>
                <p:cNvSpPr/>
                <p:nvPr/>
              </p:nvSpPr>
              <p:spPr>
                <a:xfrm flipV="1">
                  <a:off x="2123728" y="868926"/>
                  <a:ext cx="2056018" cy="2056018"/>
                </a:xfrm>
                <a:prstGeom prst="blockArc">
                  <a:avLst>
                    <a:gd name="adj1" fmla="val 13928781"/>
                    <a:gd name="adj2" fmla="val 45922"/>
                    <a:gd name="adj3" fmla="val 10057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" name="组合 19"/>
              <p:cNvGrpSpPr/>
              <p:nvPr/>
            </p:nvGrpSpPr>
            <p:grpSpPr>
              <a:xfrm flipH="1">
                <a:off x="1331640" y="4149080"/>
                <a:ext cx="1459110" cy="1584176"/>
                <a:chOff x="2123728" y="692696"/>
                <a:chExt cx="2056018" cy="2232248"/>
              </a:xfrm>
            </p:grpSpPr>
            <p:sp>
              <p:nvSpPr>
                <p:cNvPr id="12" name="空心弧 11"/>
                <p:cNvSpPr/>
                <p:nvPr/>
              </p:nvSpPr>
              <p:spPr>
                <a:xfrm>
                  <a:off x="2123728" y="692696"/>
                  <a:ext cx="2056018" cy="2056018"/>
                </a:xfrm>
                <a:prstGeom prst="blockArc">
                  <a:avLst>
                    <a:gd name="adj1" fmla="val 14475132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空心弧 12"/>
                <p:cNvSpPr/>
                <p:nvPr/>
              </p:nvSpPr>
              <p:spPr>
                <a:xfrm flipV="1">
                  <a:off x="2123728" y="868927"/>
                  <a:ext cx="2056018" cy="2056017"/>
                </a:xfrm>
                <a:prstGeom prst="blockArc">
                  <a:avLst>
                    <a:gd name="adj1" fmla="val 12408394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" name="组合 22"/>
              <p:cNvGrpSpPr/>
              <p:nvPr/>
            </p:nvGrpSpPr>
            <p:grpSpPr>
              <a:xfrm flipH="1">
                <a:off x="1331640" y="-459432"/>
                <a:ext cx="1459110" cy="1584176"/>
                <a:chOff x="2123728" y="692696"/>
                <a:chExt cx="2056018" cy="2232248"/>
              </a:xfrm>
            </p:grpSpPr>
            <p:sp>
              <p:nvSpPr>
                <p:cNvPr id="10" name="空心弧 9"/>
                <p:cNvSpPr/>
                <p:nvPr/>
              </p:nvSpPr>
              <p:spPr>
                <a:xfrm>
                  <a:off x="2123728" y="692696"/>
                  <a:ext cx="2056018" cy="2056017"/>
                </a:xfrm>
                <a:prstGeom prst="blockArc">
                  <a:avLst>
                    <a:gd name="adj1" fmla="val 17273819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空心弧 10"/>
                <p:cNvSpPr/>
                <p:nvPr/>
              </p:nvSpPr>
              <p:spPr>
                <a:xfrm flipV="1">
                  <a:off x="2123728" y="868926"/>
                  <a:ext cx="2056018" cy="2056018"/>
                </a:xfrm>
                <a:prstGeom prst="blockArc">
                  <a:avLst>
                    <a:gd name="adj1" fmla="val 13928781"/>
                    <a:gd name="adj2" fmla="val 45922"/>
                    <a:gd name="adj3" fmla="val 10057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2426743" y="1575832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01</a:t>
              </a:r>
              <a:endParaRPr lang="zh-CN" altLang="en-US" sz="4000" b="1" dirty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97246" y="3018312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C000"/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03</a:t>
              </a:r>
              <a:endParaRPr lang="zh-CN" altLang="en-US" sz="4000" b="1" dirty="0">
                <a:solidFill>
                  <a:srgbClr val="FFC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50204" y="2295912"/>
              <a:ext cx="7553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chemeClr val="accent6">
                      <a:lumMod val="75000"/>
                    </a:schemeClr>
                  </a:solidFill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02</a:t>
              </a:r>
              <a:endParaRPr lang="zh-CN" altLang="en-US" sz="4000" b="1" dirty="0">
                <a:solidFill>
                  <a:schemeClr val="accent6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3880268" y="2600778"/>
              <a:ext cx="228609" cy="162018"/>
            </a:xfrm>
            <a:prstGeom prst="chevron">
              <a:avLst/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>
              <a:off x="3884448" y="1840767"/>
              <a:ext cx="228609" cy="16201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3873691" y="3284573"/>
              <a:ext cx="228609" cy="162018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851920" y="1779662"/>
            <a:ext cx="2880000" cy="1809492"/>
            <a:chOff x="4522083" y="1275606"/>
            <a:chExt cx="2880000" cy="1809492"/>
          </a:xfrm>
        </p:grpSpPr>
        <p:sp>
          <p:nvSpPr>
            <p:cNvPr id="36" name="TextBox 35"/>
            <p:cNvSpPr txBox="1"/>
            <p:nvPr/>
          </p:nvSpPr>
          <p:spPr>
            <a:xfrm>
              <a:off x="4522083" y="2715766"/>
              <a:ext cx="28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指标异常说明缺失</a:t>
              </a:r>
              <a:endParaRPr lang="zh-CN" altLang="en-US" dirty="0" smtClean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22083" y="1996248"/>
              <a:ext cx="28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指标空置率较高</a:t>
              </a:r>
              <a:endPara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22083" y="1275606"/>
              <a:ext cx="288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黑体" panose="02010600030101010101" pitchFamily="49" charset="-122"/>
                  <a:ea typeface="黑体" panose="02010600030101010101" pitchFamily="49" charset="-122"/>
                </a:rPr>
                <a:t>基本信息填报不规范</a:t>
              </a:r>
              <a:endParaRPr lang="en-US" altLang="zh-CN" dirty="0" smtClean="0"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843808" y="195486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二、</a:t>
            </a:r>
            <a:r>
              <a:rPr lang="en-US" altLang="zh-CN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2017</a:t>
            </a:r>
            <a:r>
              <a:rPr lang="zh-CN" altLang="en-US" sz="2000" dirty="0" smtClean="0">
                <a:latin typeface="黑体" panose="02010600030101010101" pitchFamily="49" charset="-122"/>
                <a:ea typeface="黑体" panose="02010600030101010101" pitchFamily="49" charset="-122"/>
              </a:rPr>
              <a:t>年年报上报质量</a:t>
            </a:r>
            <a:endParaRPr lang="en-US" altLang="zh-CN" sz="2000" dirty="0" smtClean="0"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23529" y="1275606"/>
            <a:ext cx="6120680" cy="2546710"/>
            <a:chOff x="1259632" y="1475192"/>
            <a:chExt cx="6440971" cy="2546710"/>
          </a:xfrm>
        </p:grpSpPr>
        <p:sp>
          <p:nvSpPr>
            <p:cNvPr id="6" name="矩形 5"/>
            <p:cNvSpPr/>
            <p:nvPr/>
          </p:nvSpPr>
          <p:spPr>
            <a:xfrm>
              <a:off x="4125971" y="1475192"/>
              <a:ext cx="3565321" cy="772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170525" y="1578610"/>
              <a:ext cx="4491574" cy="1209164"/>
              <a:chOff x="2699792" y="1535595"/>
              <a:chExt cx="2605979" cy="161221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708306" y="1535595"/>
                <a:ext cx="2597465" cy="161221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99792" y="2117785"/>
                <a:ext cx="2068574" cy="10300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215078" y="2118670"/>
              <a:ext cx="4491576" cy="1209165"/>
              <a:chOff x="2051720" y="2255674"/>
              <a:chExt cx="2605980" cy="1612220"/>
            </a:xfrm>
            <a:solidFill>
              <a:schemeClr val="bg1"/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2060235" y="2255674"/>
                <a:ext cx="2597465" cy="1612219"/>
              </a:xfrm>
              <a:prstGeom prst="rect">
                <a:avLst/>
              </a:prstGeom>
              <a:solidFill>
                <a:srgbClr val="C05B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051720" y="2837865"/>
                <a:ext cx="2068574" cy="10300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259632" y="2658730"/>
              <a:ext cx="4491576" cy="1209164"/>
              <a:chOff x="1403648" y="2975755"/>
              <a:chExt cx="2605980" cy="1612219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1412163" y="2975755"/>
                <a:ext cx="2597465" cy="1612219"/>
              </a:xfrm>
              <a:prstGeom prst="rect">
                <a:avLst/>
              </a:prstGeom>
              <a:solidFill>
                <a:srgbClr val="89360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403648" y="3557945"/>
                <a:ext cx="2068574" cy="10300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868144" y="2307525"/>
              <a:ext cx="753365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rPr>
                <a:t>2</a:t>
              </a:r>
              <a:endParaRPr lang="zh-CN" altLang="en-US" sz="72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6885" y="2821573"/>
              <a:ext cx="800310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rPr>
                <a:t>3</a:t>
              </a:r>
              <a:endParaRPr lang="zh-CN" altLang="en-US" sz="72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7864" y="1599727"/>
              <a:ext cx="4352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关键信息缺失</a:t>
              </a:r>
              <a:endParaRPr lang="zh-CN" altLang="en-US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11760" y="2142098"/>
              <a:ext cx="4317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不按规定格式填写</a:t>
              </a:r>
              <a:endParaRPr lang="en-US" altLang="zh-CN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47664" y="2683632"/>
              <a:ext cx="4334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出错信息不纠错</a:t>
              </a:r>
              <a:endParaRPr lang="en-US" altLang="zh-CN" dirty="0" smtClean="0">
                <a:solidFill>
                  <a:schemeClr val="bg1"/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29472" y="1735320"/>
              <a:ext cx="756783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 smtClean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方正姚体" pitchFamily="2" charset="-122"/>
                  <a:ea typeface="方正姚体" pitchFamily="2" charset="-122"/>
                  <a:cs typeface="Arial Unicode MS" pitchFamily="34" charset="-122"/>
                </a:rPr>
                <a:t>1</a:t>
              </a:r>
              <a:endParaRPr lang="zh-CN" altLang="en-US" sz="7200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姚体" pitchFamily="2" charset="-122"/>
                <a:ea typeface="方正姚体" pitchFamily="2" charset="-122"/>
                <a:cs typeface="Arial Unicode MS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427984" y="12347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01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基本信息填报不规范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32240" y="1415554"/>
            <a:ext cx="2016224" cy="23083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代表产品、行业、类型、控股</a:t>
            </a:r>
            <a:r>
              <a:rPr lang="zh-CN" altLang="en-US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类型等关键信息缺失。</a:t>
            </a:r>
            <a:endParaRPr lang="en-US" altLang="zh-CN" sz="1600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1600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区号、电话、填报人等</a:t>
            </a:r>
            <a:r>
              <a:rPr lang="zh-CN" altLang="en-US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不按规定。</a:t>
            </a:r>
            <a:endParaRPr lang="en-US" altLang="zh-CN" sz="1600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1600" dirty="0" smtClean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地址</a:t>
            </a:r>
            <a:r>
              <a:rPr lang="zh-CN" altLang="en-US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等信息</a:t>
            </a:r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有</a:t>
            </a:r>
            <a:r>
              <a:rPr lang="zh-CN" altLang="en-US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误</a:t>
            </a:r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核对</a:t>
            </a:r>
            <a:r>
              <a:rPr lang="zh-CN" altLang="en-US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后不</a:t>
            </a:r>
            <a:r>
              <a:rPr lang="zh-CN" altLang="zh-CN" sz="1600" dirty="0" smtClean="0">
                <a:solidFill>
                  <a:srgbClr val="595959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纠错。</a:t>
            </a:r>
            <a:endParaRPr lang="zh-CN" altLang="en-US" sz="1600" dirty="0">
              <a:solidFill>
                <a:srgbClr val="595959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接连接符 21"/>
          <p:cNvCxnSpPr/>
          <p:nvPr/>
        </p:nvCxnSpPr>
        <p:spPr>
          <a:xfrm>
            <a:off x="0" y="681540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BF85-D9D4-4F13-AEAB-3DB906DF97E5}" type="slidenum">
              <a:rPr lang="zh-CN" altLang="en-US" smtClean="0"/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427984" y="12347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02 </a:t>
            </a:r>
            <a:r>
              <a:rPr lang="zh-CN" altLang="en-US" sz="2400" b="1" dirty="0" smtClean="0">
                <a:solidFill>
                  <a:schemeClr val="accent6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指标空置率较高</a:t>
            </a:r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r"/>
            <a:endParaRPr lang="zh-CN" altLang="en-US" sz="2400" b="1" dirty="0" smtClean="0">
              <a:solidFill>
                <a:schemeClr val="accent6">
                  <a:lumMod val="75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741624" y="914124"/>
            <a:ext cx="2592288" cy="38318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sysDot"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汇总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65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个指标中，指标空置率平均为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36.3%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，其中空置率在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80%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以上有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11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黑体" panose="02010600030101010101" pitchFamily="49" charset="-122"/>
                <a:ea typeface="黑体" panose="02010600030101010101" pitchFamily="49" charset="-122"/>
                <a:cs typeface="宋体" panose="02010600030101010101" pitchFamily="2" charset="-122"/>
              </a:rPr>
              <a:t>个指标。后期我们将会根据年报的指标空置的情况做进一步细致的分析，尽可能为大家提供降低空置率的可行性方法。</a:t>
            </a:r>
            <a:endParaRPr kumimoji="0" lang="zh-CN" altLang="en-US" sz="4000" b="0" i="0" u="none" strike="noStrike" cap="none" normalizeH="0" baseline="0" dirty="0" smtClean="0">
              <a:ln>
                <a:noFill/>
              </a:ln>
              <a:solidFill>
                <a:srgbClr val="595959"/>
              </a:solidFill>
              <a:effectLst/>
              <a:latin typeface="黑体" panose="02010600030101010101" pitchFamily="49" charset="-122"/>
              <a:ea typeface="黑体" panose="02010600030101010101" pitchFamily="49" charset="-122"/>
              <a:cs typeface="宋体" panose="02010600030101010101" pitchFamily="2" charset="-122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3419872" y="915566"/>
          <a:ext cx="4968552" cy="3816423"/>
        </p:xfrm>
        <a:graphic>
          <a:graphicData uri="http://schemas.openxmlformats.org/drawingml/2006/table">
            <a:tbl>
              <a:tblPr/>
              <a:tblGrid>
                <a:gridCol w="2932260"/>
                <a:gridCol w="2036292"/>
              </a:tblGrid>
              <a:tr h="32454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1" i="0" u="none" strike="noStrike" kern="1200" dirty="0" smtClean="0">
                        <a:solidFill>
                          <a:srgbClr val="FFFFFF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62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1100" b="1" i="0" u="none" strike="noStrike" kern="1200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指标空置率（</a:t>
                      </a:r>
                      <a:r>
                        <a:rPr lang="en-US" altLang="zh-CN" sz="1100" b="1" i="0" u="none" strike="noStrike" kern="1200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%</a:t>
                      </a:r>
                      <a:r>
                        <a:rPr lang="zh-CN" altLang="en-US" sz="1100" b="1" i="0" u="none" strike="noStrike" kern="1200" dirty="0" smtClean="0">
                          <a:solidFill>
                            <a:srgbClr val="FFFFFF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  <a:cs typeface="+mn-cs"/>
                        </a:rPr>
                        <a:t>）</a:t>
                      </a:r>
                      <a:endParaRPr lang="zh-CN" altLang="en-US" sz="1100" b="1" i="0" u="none" strike="noStrike" kern="1200" dirty="0" smtClean="0">
                        <a:solidFill>
                          <a:srgbClr val="FFFFFF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  <a:cs typeface="+mn-cs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62A"/>
                    </a:solidFill>
                  </a:tcPr>
                </a:tc>
              </a:tr>
              <a:tr h="321836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工业生产用钢材消耗量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01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其中：硅钢片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91.82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030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      内：变压器用硅钢片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11430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97.08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6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全年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燃料油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消费量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94.92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64966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委托外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单位开展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科技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活动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经费支出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916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  其中：对境外支出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92.85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12118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工业生产用铝消耗量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86.45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83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工业生产用铜消耗量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86.08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08066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全年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煤油消费量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86.08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411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工业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生产用生铁消耗量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83.91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20712">
                <a:tc>
                  <a:txBody>
                    <a:bodyPr/>
                    <a:lstStyle/>
                    <a:p>
                      <a:pPr marL="180975" indent="0"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全年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热力消费量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80.71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latin typeface="黑体" panose="02010600030101010101" pitchFamily="49" charset="-122"/>
                        <a:ea typeface="黑体" panose="02010600030101010101" pitchFamily="49" charset="-122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2442</Words>
  <Application>WPS 演示</Application>
  <PresentationFormat>全屏显示(16:9)</PresentationFormat>
  <Paragraphs>353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Meiryo UI</vt:lpstr>
      <vt:lpstr>方正姚体</vt:lpstr>
      <vt:lpstr>华文细黑</vt:lpstr>
      <vt:lpstr>Arial Unicode MS</vt:lpstr>
      <vt:lpstr>Lucida Sans Unicode</vt:lpstr>
      <vt:lpstr>Arial</vt:lpstr>
      <vt:lpstr>MS Gothic</vt:lpstr>
      <vt:lpstr>Office 主题</vt:lpstr>
      <vt:lpstr>2017年重点企业年报总结及2018年年报工作布置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NTKO</dc:creator>
  <cp:lastModifiedBy>Administrator</cp:lastModifiedBy>
  <cp:revision>104</cp:revision>
  <dcterms:created xsi:type="dcterms:W3CDTF">2018-10-12T08:43:00Z</dcterms:created>
  <dcterms:modified xsi:type="dcterms:W3CDTF">2018-12-03T03:04:13Z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2052-10.1.0.7668</vt:lpwstr>
  </property>
</Properties>
</file>